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68" r:id="rId4"/>
    <p:sldId id="258" r:id="rId5"/>
    <p:sldId id="259" r:id="rId6"/>
    <p:sldId id="260" r:id="rId7"/>
    <p:sldId id="261" r:id="rId8"/>
    <p:sldId id="262" r:id="rId9"/>
    <p:sldId id="263" r:id="rId10"/>
    <p:sldId id="264" r:id="rId11"/>
    <p:sldId id="265" r:id="rId12"/>
    <p:sldId id="266" r:id="rId13"/>
    <p:sldId id="267" r:id="rId14"/>
    <p:sldId id="269" r:id="rId15"/>
    <p:sldId id="270" r:id="rId16"/>
    <p:sldId id="271" r:id="rId1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4" d="100"/>
          <a:sy n="74" d="100"/>
        </p:scale>
        <p:origin x="-1218"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B4B44E-4113-4E60-A86F-78949AC4AF04}" type="datetimeFigureOut">
              <a:rPr lang="it-IT" smtClean="0"/>
              <a:t>03/02/2018</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F9C78B-FF13-4AC4-8F61-923A2007BBAF}" type="slidenum">
              <a:rPr lang="it-IT" smtClean="0"/>
              <a:t>‹N›</a:t>
            </a:fld>
            <a:endParaRPr lang="it-IT"/>
          </a:p>
        </p:txBody>
      </p:sp>
    </p:spTree>
    <p:extLst>
      <p:ext uri="{BB962C8B-B14F-4D97-AF65-F5344CB8AC3E}">
        <p14:creationId xmlns:p14="http://schemas.microsoft.com/office/powerpoint/2010/main" val="1077840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82E5CD7F-972A-4576-9527-7495111A58B7}" type="datetime1">
              <a:rPr lang="it-IT" smtClean="0"/>
              <a:t>03/02/2018</a:t>
            </a:fld>
            <a:endParaRPr lang="it-IT"/>
          </a:p>
        </p:txBody>
      </p:sp>
      <p:sp>
        <p:nvSpPr>
          <p:cNvPr id="5" name="Segnaposto piè di pagina 4"/>
          <p:cNvSpPr>
            <a:spLocks noGrp="1"/>
          </p:cNvSpPr>
          <p:nvPr>
            <p:ph type="ftr" sz="quarter" idx="11"/>
          </p:nvPr>
        </p:nvSpPr>
        <p:spPr/>
        <p:txBody>
          <a:bodyPr/>
          <a:lstStyle/>
          <a:p>
            <a:r>
              <a:rPr lang="it-IT" smtClean="0"/>
              <a:t>SVT dott.ssa PATRIZIA LIFONSO</a:t>
            </a:r>
            <a:endParaRPr lang="it-IT"/>
          </a:p>
        </p:txBody>
      </p:sp>
      <p:sp>
        <p:nvSpPr>
          <p:cNvPr id="6" name="Segnaposto numero diapositiva 5"/>
          <p:cNvSpPr>
            <a:spLocks noGrp="1"/>
          </p:cNvSpPr>
          <p:nvPr>
            <p:ph type="sldNum" sz="quarter" idx="12"/>
          </p:nvPr>
        </p:nvSpPr>
        <p:spPr/>
        <p:txBody>
          <a:bodyPr/>
          <a:lstStyle/>
          <a:p>
            <a:fld id="{91574936-7431-4B61-9D02-12266604191F}" type="slidenum">
              <a:rPr lang="it-IT" smtClean="0"/>
              <a:t>‹N›</a:t>
            </a:fld>
            <a:endParaRPr lang="it-IT"/>
          </a:p>
        </p:txBody>
      </p:sp>
    </p:spTree>
    <p:extLst>
      <p:ext uri="{BB962C8B-B14F-4D97-AF65-F5344CB8AC3E}">
        <p14:creationId xmlns:p14="http://schemas.microsoft.com/office/powerpoint/2010/main" val="7588243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4114257-3A13-4660-92F7-D1D688F51E7B}" type="datetime1">
              <a:rPr lang="it-IT" smtClean="0"/>
              <a:t>03/02/2018</a:t>
            </a:fld>
            <a:endParaRPr lang="it-IT"/>
          </a:p>
        </p:txBody>
      </p:sp>
      <p:sp>
        <p:nvSpPr>
          <p:cNvPr id="5" name="Segnaposto piè di pagina 4"/>
          <p:cNvSpPr>
            <a:spLocks noGrp="1"/>
          </p:cNvSpPr>
          <p:nvPr>
            <p:ph type="ftr" sz="quarter" idx="11"/>
          </p:nvPr>
        </p:nvSpPr>
        <p:spPr/>
        <p:txBody>
          <a:bodyPr/>
          <a:lstStyle/>
          <a:p>
            <a:r>
              <a:rPr lang="it-IT" smtClean="0"/>
              <a:t>SVT dott.ssa PATRIZIA LIFONSO</a:t>
            </a:r>
            <a:endParaRPr lang="it-IT"/>
          </a:p>
        </p:txBody>
      </p:sp>
      <p:sp>
        <p:nvSpPr>
          <p:cNvPr id="6" name="Segnaposto numero diapositiva 5"/>
          <p:cNvSpPr>
            <a:spLocks noGrp="1"/>
          </p:cNvSpPr>
          <p:nvPr>
            <p:ph type="sldNum" sz="quarter" idx="12"/>
          </p:nvPr>
        </p:nvSpPr>
        <p:spPr/>
        <p:txBody>
          <a:bodyPr/>
          <a:lstStyle/>
          <a:p>
            <a:fld id="{91574936-7431-4B61-9D02-12266604191F}" type="slidenum">
              <a:rPr lang="it-IT" smtClean="0"/>
              <a:t>‹N›</a:t>
            </a:fld>
            <a:endParaRPr lang="it-IT"/>
          </a:p>
        </p:txBody>
      </p:sp>
    </p:spTree>
    <p:extLst>
      <p:ext uri="{BB962C8B-B14F-4D97-AF65-F5344CB8AC3E}">
        <p14:creationId xmlns:p14="http://schemas.microsoft.com/office/powerpoint/2010/main" val="134774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B4F64DE-EA1D-42EB-9E52-634082391F83}" type="datetime1">
              <a:rPr lang="it-IT" smtClean="0"/>
              <a:t>03/02/2018</a:t>
            </a:fld>
            <a:endParaRPr lang="it-IT"/>
          </a:p>
        </p:txBody>
      </p:sp>
      <p:sp>
        <p:nvSpPr>
          <p:cNvPr id="5" name="Segnaposto piè di pagina 4"/>
          <p:cNvSpPr>
            <a:spLocks noGrp="1"/>
          </p:cNvSpPr>
          <p:nvPr>
            <p:ph type="ftr" sz="quarter" idx="11"/>
          </p:nvPr>
        </p:nvSpPr>
        <p:spPr/>
        <p:txBody>
          <a:bodyPr/>
          <a:lstStyle/>
          <a:p>
            <a:r>
              <a:rPr lang="it-IT" smtClean="0"/>
              <a:t>SVT dott.ssa PATRIZIA LIFONSO</a:t>
            </a:r>
            <a:endParaRPr lang="it-IT"/>
          </a:p>
        </p:txBody>
      </p:sp>
      <p:sp>
        <p:nvSpPr>
          <p:cNvPr id="6" name="Segnaposto numero diapositiva 5"/>
          <p:cNvSpPr>
            <a:spLocks noGrp="1"/>
          </p:cNvSpPr>
          <p:nvPr>
            <p:ph type="sldNum" sz="quarter" idx="12"/>
          </p:nvPr>
        </p:nvSpPr>
        <p:spPr/>
        <p:txBody>
          <a:bodyPr/>
          <a:lstStyle/>
          <a:p>
            <a:fld id="{91574936-7431-4B61-9D02-12266604191F}" type="slidenum">
              <a:rPr lang="it-IT" smtClean="0"/>
              <a:t>‹N›</a:t>
            </a:fld>
            <a:endParaRPr lang="it-IT"/>
          </a:p>
        </p:txBody>
      </p:sp>
    </p:spTree>
    <p:extLst>
      <p:ext uri="{BB962C8B-B14F-4D97-AF65-F5344CB8AC3E}">
        <p14:creationId xmlns:p14="http://schemas.microsoft.com/office/powerpoint/2010/main" val="3372244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205DD22-96B4-4CD1-91B6-FF8544E35C75}" type="datetime1">
              <a:rPr lang="it-IT" smtClean="0"/>
              <a:t>03/02/2018</a:t>
            </a:fld>
            <a:endParaRPr lang="it-IT"/>
          </a:p>
        </p:txBody>
      </p:sp>
      <p:sp>
        <p:nvSpPr>
          <p:cNvPr id="5" name="Segnaposto piè di pagina 4"/>
          <p:cNvSpPr>
            <a:spLocks noGrp="1"/>
          </p:cNvSpPr>
          <p:nvPr>
            <p:ph type="ftr" sz="quarter" idx="11"/>
          </p:nvPr>
        </p:nvSpPr>
        <p:spPr/>
        <p:txBody>
          <a:bodyPr/>
          <a:lstStyle/>
          <a:p>
            <a:r>
              <a:rPr lang="it-IT" smtClean="0"/>
              <a:t>SVT dott.ssa PATRIZIA LIFONSO</a:t>
            </a:r>
            <a:endParaRPr lang="it-IT"/>
          </a:p>
        </p:txBody>
      </p:sp>
      <p:sp>
        <p:nvSpPr>
          <p:cNvPr id="6" name="Segnaposto numero diapositiva 5"/>
          <p:cNvSpPr>
            <a:spLocks noGrp="1"/>
          </p:cNvSpPr>
          <p:nvPr>
            <p:ph type="sldNum" sz="quarter" idx="12"/>
          </p:nvPr>
        </p:nvSpPr>
        <p:spPr/>
        <p:txBody>
          <a:bodyPr/>
          <a:lstStyle/>
          <a:p>
            <a:fld id="{91574936-7431-4B61-9D02-12266604191F}" type="slidenum">
              <a:rPr lang="it-IT" smtClean="0"/>
              <a:t>‹N›</a:t>
            </a:fld>
            <a:endParaRPr lang="it-IT"/>
          </a:p>
        </p:txBody>
      </p:sp>
    </p:spTree>
    <p:extLst>
      <p:ext uri="{BB962C8B-B14F-4D97-AF65-F5344CB8AC3E}">
        <p14:creationId xmlns:p14="http://schemas.microsoft.com/office/powerpoint/2010/main" val="188491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043AA074-52AD-40D0-933B-91DB0B4771C3}" type="datetime1">
              <a:rPr lang="it-IT" smtClean="0"/>
              <a:t>03/02/2018</a:t>
            </a:fld>
            <a:endParaRPr lang="it-IT"/>
          </a:p>
        </p:txBody>
      </p:sp>
      <p:sp>
        <p:nvSpPr>
          <p:cNvPr id="5" name="Segnaposto piè di pagina 4"/>
          <p:cNvSpPr>
            <a:spLocks noGrp="1"/>
          </p:cNvSpPr>
          <p:nvPr>
            <p:ph type="ftr" sz="quarter" idx="11"/>
          </p:nvPr>
        </p:nvSpPr>
        <p:spPr/>
        <p:txBody>
          <a:bodyPr/>
          <a:lstStyle/>
          <a:p>
            <a:r>
              <a:rPr lang="it-IT" smtClean="0"/>
              <a:t>SVT dott.ssa PATRIZIA LIFONSO</a:t>
            </a:r>
            <a:endParaRPr lang="it-IT"/>
          </a:p>
        </p:txBody>
      </p:sp>
      <p:sp>
        <p:nvSpPr>
          <p:cNvPr id="6" name="Segnaposto numero diapositiva 5"/>
          <p:cNvSpPr>
            <a:spLocks noGrp="1"/>
          </p:cNvSpPr>
          <p:nvPr>
            <p:ph type="sldNum" sz="quarter" idx="12"/>
          </p:nvPr>
        </p:nvSpPr>
        <p:spPr/>
        <p:txBody>
          <a:bodyPr/>
          <a:lstStyle/>
          <a:p>
            <a:fld id="{91574936-7431-4B61-9D02-12266604191F}" type="slidenum">
              <a:rPr lang="it-IT" smtClean="0"/>
              <a:t>‹N›</a:t>
            </a:fld>
            <a:endParaRPr lang="it-IT"/>
          </a:p>
        </p:txBody>
      </p:sp>
    </p:spTree>
    <p:extLst>
      <p:ext uri="{BB962C8B-B14F-4D97-AF65-F5344CB8AC3E}">
        <p14:creationId xmlns:p14="http://schemas.microsoft.com/office/powerpoint/2010/main" val="3601581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C684482D-3A77-4276-8F75-F3FE22996656}" type="datetime1">
              <a:rPr lang="it-IT" smtClean="0"/>
              <a:t>03/02/2018</a:t>
            </a:fld>
            <a:endParaRPr lang="it-IT"/>
          </a:p>
        </p:txBody>
      </p:sp>
      <p:sp>
        <p:nvSpPr>
          <p:cNvPr id="6" name="Segnaposto piè di pagina 5"/>
          <p:cNvSpPr>
            <a:spLocks noGrp="1"/>
          </p:cNvSpPr>
          <p:nvPr>
            <p:ph type="ftr" sz="quarter" idx="11"/>
          </p:nvPr>
        </p:nvSpPr>
        <p:spPr/>
        <p:txBody>
          <a:bodyPr/>
          <a:lstStyle/>
          <a:p>
            <a:r>
              <a:rPr lang="it-IT" smtClean="0"/>
              <a:t>SVT dott.ssa PATRIZIA LIFONSO</a:t>
            </a:r>
            <a:endParaRPr lang="it-IT"/>
          </a:p>
        </p:txBody>
      </p:sp>
      <p:sp>
        <p:nvSpPr>
          <p:cNvPr id="7" name="Segnaposto numero diapositiva 6"/>
          <p:cNvSpPr>
            <a:spLocks noGrp="1"/>
          </p:cNvSpPr>
          <p:nvPr>
            <p:ph type="sldNum" sz="quarter" idx="12"/>
          </p:nvPr>
        </p:nvSpPr>
        <p:spPr/>
        <p:txBody>
          <a:bodyPr/>
          <a:lstStyle/>
          <a:p>
            <a:fld id="{91574936-7431-4B61-9D02-12266604191F}" type="slidenum">
              <a:rPr lang="it-IT" smtClean="0"/>
              <a:t>‹N›</a:t>
            </a:fld>
            <a:endParaRPr lang="it-IT"/>
          </a:p>
        </p:txBody>
      </p:sp>
    </p:spTree>
    <p:extLst>
      <p:ext uri="{BB962C8B-B14F-4D97-AF65-F5344CB8AC3E}">
        <p14:creationId xmlns:p14="http://schemas.microsoft.com/office/powerpoint/2010/main" val="735760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FF9B20E0-F291-4AD0-8242-816A55E560DD}" type="datetime1">
              <a:rPr lang="it-IT" smtClean="0"/>
              <a:t>03/02/2018</a:t>
            </a:fld>
            <a:endParaRPr lang="it-IT"/>
          </a:p>
        </p:txBody>
      </p:sp>
      <p:sp>
        <p:nvSpPr>
          <p:cNvPr id="8" name="Segnaposto piè di pagina 7"/>
          <p:cNvSpPr>
            <a:spLocks noGrp="1"/>
          </p:cNvSpPr>
          <p:nvPr>
            <p:ph type="ftr" sz="quarter" idx="11"/>
          </p:nvPr>
        </p:nvSpPr>
        <p:spPr/>
        <p:txBody>
          <a:bodyPr/>
          <a:lstStyle/>
          <a:p>
            <a:r>
              <a:rPr lang="it-IT" smtClean="0"/>
              <a:t>SVT dott.ssa PATRIZIA LIFONSO</a:t>
            </a:r>
            <a:endParaRPr lang="it-IT"/>
          </a:p>
        </p:txBody>
      </p:sp>
      <p:sp>
        <p:nvSpPr>
          <p:cNvPr id="9" name="Segnaposto numero diapositiva 8"/>
          <p:cNvSpPr>
            <a:spLocks noGrp="1"/>
          </p:cNvSpPr>
          <p:nvPr>
            <p:ph type="sldNum" sz="quarter" idx="12"/>
          </p:nvPr>
        </p:nvSpPr>
        <p:spPr/>
        <p:txBody>
          <a:bodyPr/>
          <a:lstStyle/>
          <a:p>
            <a:fld id="{91574936-7431-4B61-9D02-12266604191F}" type="slidenum">
              <a:rPr lang="it-IT" smtClean="0"/>
              <a:t>‹N›</a:t>
            </a:fld>
            <a:endParaRPr lang="it-IT"/>
          </a:p>
        </p:txBody>
      </p:sp>
    </p:spTree>
    <p:extLst>
      <p:ext uri="{BB962C8B-B14F-4D97-AF65-F5344CB8AC3E}">
        <p14:creationId xmlns:p14="http://schemas.microsoft.com/office/powerpoint/2010/main" val="1892546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6476E40C-3DB0-4E13-B513-133D6FA6A9A4}" type="datetime1">
              <a:rPr lang="it-IT" smtClean="0"/>
              <a:t>03/02/2018</a:t>
            </a:fld>
            <a:endParaRPr lang="it-IT"/>
          </a:p>
        </p:txBody>
      </p:sp>
      <p:sp>
        <p:nvSpPr>
          <p:cNvPr id="4" name="Segnaposto piè di pagina 3"/>
          <p:cNvSpPr>
            <a:spLocks noGrp="1"/>
          </p:cNvSpPr>
          <p:nvPr>
            <p:ph type="ftr" sz="quarter" idx="11"/>
          </p:nvPr>
        </p:nvSpPr>
        <p:spPr/>
        <p:txBody>
          <a:bodyPr/>
          <a:lstStyle/>
          <a:p>
            <a:r>
              <a:rPr lang="it-IT" smtClean="0"/>
              <a:t>SVT dott.ssa PATRIZIA LIFONSO</a:t>
            </a:r>
            <a:endParaRPr lang="it-IT"/>
          </a:p>
        </p:txBody>
      </p:sp>
      <p:sp>
        <p:nvSpPr>
          <p:cNvPr id="5" name="Segnaposto numero diapositiva 4"/>
          <p:cNvSpPr>
            <a:spLocks noGrp="1"/>
          </p:cNvSpPr>
          <p:nvPr>
            <p:ph type="sldNum" sz="quarter" idx="12"/>
          </p:nvPr>
        </p:nvSpPr>
        <p:spPr/>
        <p:txBody>
          <a:bodyPr/>
          <a:lstStyle/>
          <a:p>
            <a:fld id="{91574936-7431-4B61-9D02-12266604191F}" type="slidenum">
              <a:rPr lang="it-IT" smtClean="0"/>
              <a:t>‹N›</a:t>
            </a:fld>
            <a:endParaRPr lang="it-IT"/>
          </a:p>
        </p:txBody>
      </p:sp>
    </p:spTree>
    <p:extLst>
      <p:ext uri="{BB962C8B-B14F-4D97-AF65-F5344CB8AC3E}">
        <p14:creationId xmlns:p14="http://schemas.microsoft.com/office/powerpoint/2010/main" val="2365887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66DD3E2-37C8-44D1-84AC-A4B9F2F6D27E}" type="datetime1">
              <a:rPr lang="it-IT" smtClean="0"/>
              <a:t>03/02/2018</a:t>
            </a:fld>
            <a:endParaRPr lang="it-IT"/>
          </a:p>
        </p:txBody>
      </p:sp>
      <p:sp>
        <p:nvSpPr>
          <p:cNvPr id="3" name="Segnaposto piè di pagina 2"/>
          <p:cNvSpPr>
            <a:spLocks noGrp="1"/>
          </p:cNvSpPr>
          <p:nvPr>
            <p:ph type="ftr" sz="quarter" idx="11"/>
          </p:nvPr>
        </p:nvSpPr>
        <p:spPr/>
        <p:txBody>
          <a:bodyPr/>
          <a:lstStyle/>
          <a:p>
            <a:r>
              <a:rPr lang="it-IT" smtClean="0"/>
              <a:t>SVT dott.ssa PATRIZIA LIFONSO</a:t>
            </a:r>
            <a:endParaRPr lang="it-IT"/>
          </a:p>
        </p:txBody>
      </p:sp>
      <p:sp>
        <p:nvSpPr>
          <p:cNvPr id="4" name="Segnaposto numero diapositiva 3"/>
          <p:cNvSpPr>
            <a:spLocks noGrp="1"/>
          </p:cNvSpPr>
          <p:nvPr>
            <p:ph type="sldNum" sz="quarter" idx="12"/>
          </p:nvPr>
        </p:nvSpPr>
        <p:spPr/>
        <p:txBody>
          <a:bodyPr/>
          <a:lstStyle/>
          <a:p>
            <a:fld id="{91574936-7431-4B61-9D02-12266604191F}" type="slidenum">
              <a:rPr lang="it-IT" smtClean="0"/>
              <a:t>‹N›</a:t>
            </a:fld>
            <a:endParaRPr lang="it-IT"/>
          </a:p>
        </p:txBody>
      </p:sp>
    </p:spTree>
    <p:extLst>
      <p:ext uri="{BB962C8B-B14F-4D97-AF65-F5344CB8AC3E}">
        <p14:creationId xmlns:p14="http://schemas.microsoft.com/office/powerpoint/2010/main" val="543610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7B3D4679-79D1-45EF-A97E-EA224AEB9050}" type="datetime1">
              <a:rPr lang="it-IT" smtClean="0"/>
              <a:t>03/02/2018</a:t>
            </a:fld>
            <a:endParaRPr lang="it-IT"/>
          </a:p>
        </p:txBody>
      </p:sp>
      <p:sp>
        <p:nvSpPr>
          <p:cNvPr id="6" name="Segnaposto piè di pagina 5"/>
          <p:cNvSpPr>
            <a:spLocks noGrp="1"/>
          </p:cNvSpPr>
          <p:nvPr>
            <p:ph type="ftr" sz="quarter" idx="11"/>
          </p:nvPr>
        </p:nvSpPr>
        <p:spPr/>
        <p:txBody>
          <a:bodyPr/>
          <a:lstStyle/>
          <a:p>
            <a:r>
              <a:rPr lang="it-IT" smtClean="0"/>
              <a:t>SVT dott.ssa PATRIZIA LIFONSO</a:t>
            </a:r>
            <a:endParaRPr lang="it-IT"/>
          </a:p>
        </p:txBody>
      </p:sp>
      <p:sp>
        <p:nvSpPr>
          <p:cNvPr id="7" name="Segnaposto numero diapositiva 6"/>
          <p:cNvSpPr>
            <a:spLocks noGrp="1"/>
          </p:cNvSpPr>
          <p:nvPr>
            <p:ph type="sldNum" sz="quarter" idx="12"/>
          </p:nvPr>
        </p:nvSpPr>
        <p:spPr/>
        <p:txBody>
          <a:bodyPr/>
          <a:lstStyle/>
          <a:p>
            <a:fld id="{91574936-7431-4B61-9D02-12266604191F}" type="slidenum">
              <a:rPr lang="it-IT" smtClean="0"/>
              <a:t>‹N›</a:t>
            </a:fld>
            <a:endParaRPr lang="it-IT"/>
          </a:p>
        </p:txBody>
      </p:sp>
    </p:spTree>
    <p:extLst>
      <p:ext uri="{BB962C8B-B14F-4D97-AF65-F5344CB8AC3E}">
        <p14:creationId xmlns:p14="http://schemas.microsoft.com/office/powerpoint/2010/main" val="370989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1F8B707-48B4-412D-A353-FF563B3B28C8}" type="datetime1">
              <a:rPr lang="it-IT" smtClean="0"/>
              <a:t>03/02/2018</a:t>
            </a:fld>
            <a:endParaRPr lang="it-IT"/>
          </a:p>
        </p:txBody>
      </p:sp>
      <p:sp>
        <p:nvSpPr>
          <p:cNvPr id="6" name="Segnaposto piè di pagina 5"/>
          <p:cNvSpPr>
            <a:spLocks noGrp="1"/>
          </p:cNvSpPr>
          <p:nvPr>
            <p:ph type="ftr" sz="quarter" idx="11"/>
          </p:nvPr>
        </p:nvSpPr>
        <p:spPr/>
        <p:txBody>
          <a:bodyPr/>
          <a:lstStyle/>
          <a:p>
            <a:r>
              <a:rPr lang="it-IT" smtClean="0"/>
              <a:t>SVT dott.ssa PATRIZIA LIFONSO</a:t>
            </a:r>
            <a:endParaRPr lang="it-IT"/>
          </a:p>
        </p:txBody>
      </p:sp>
      <p:sp>
        <p:nvSpPr>
          <p:cNvPr id="7" name="Segnaposto numero diapositiva 6"/>
          <p:cNvSpPr>
            <a:spLocks noGrp="1"/>
          </p:cNvSpPr>
          <p:nvPr>
            <p:ph type="sldNum" sz="quarter" idx="12"/>
          </p:nvPr>
        </p:nvSpPr>
        <p:spPr/>
        <p:txBody>
          <a:bodyPr/>
          <a:lstStyle/>
          <a:p>
            <a:fld id="{91574936-7431-4B61-9D02-12266604191F}" type="slidenum">
              <a:rPr lang="it-IT" smtClean="0"/>
              <a:t>‹N›</a:t>
            </a:fld>
            <a:endParaRPr lang="it-IT"/>
          </a:p>
        </p:txBody>
      </p:sp>
    </p:spTree>
    <p:extLst>
      <p:ext uri="{BB962C8B-B14F-4D97-AF65-F5344CB8AC3E}">
        <p14:creationId xmlns:p14="http://schemas.microsoft.com/office/powerpoint/2010/main" val="2775612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115813-61F5-4116-A6BD-1D91AD103CF2}" type="datetime1">
              <a:rPr lang="it-IT" smtClean="0"/>
              <a:t>03/02/2018</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smtClean="0"/>
              <a:t>SVT dott.ssa PATRIZIA LIFONSO</a:t>
            </a: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574936-7431-4B61-9D02-12266604191F}" type="slidenum">
              <a:rPr lang="it-IT" smtClean="0"/>
              <a:t>‹N›</a:t>
            </a:fld>
            <a:endParaRPr lang="it-IT"/>
          </a:p>
        </p:txBody>
      </p:sp>
    </p:spTree>
    <p:extLst>
      <p:ext uri="{BB962C8B-B14F-4D97-AF65-F5344CB8AC3E}">
        <p14:creationId xmlns:p14="http://schemas.microsoft.com/office/powerpoint/2010/main" val="26640319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1484785"/>
            <a:ext cx="7774632" cy="1440159"/>
          </a:xfrm>
        </p:spPr>
        <p:txBody>
          <a:bodyPr>
            <a:normAutofit fontScale="90000"/>
          </a:bodyPr>
          <a:lstStyle/>
          <a:p>
            <a:r>
              <a:rPr lang="it-IT" sz="2800" b="1" dirty="0" smtClean="0">
                <a:latin typeface="Tahoma" panose="020B0604030504040204" pitchFamily="34" charset="0"/>
                <a:ea typeface="Tahoma" panose="020B0604030504040204" pitchFamily="34" charset="0"/>
                <a:cs typeface="Tahoma" panose="020B0604030504040204" pitchFamily="34" charset="0"/>
              </a:rPr>
              <a:t>LA RELAZIONE EDUCATIVA IN CONTESTI SCOLASTICI INCLUSIVI CON RIFERIMENTO A TUTTI I PROTAGONISTI DELLA RETE EDUCATIVA E FORMATIVA</a:t>
            </a:r>
            <a:endParaRPr lang="it-IT" sz="2800" b="1" dirty="0">
              <a:latin typeface="Tahoma" panose="020B0604030504040204" pitchFamily="34" charset="0"/>
              <a:ea typeface="Tahoma" panose="020B0604030504040204" pitchFamily="34" charset="0"/>
              <a:cs typeface="Tahoma" panose="020B0604030504040204" pitchFamily="34" charset="0"/>
            </a:endParaRPr>
          </a:p>
        </p:txBody>
      </p:sp>
      <p:sp>
        <p:nvSpPr>
          <p:cNvPr id="3" name="Sottotitolo 2"/>
          <p:cNvSpPr>
            <a:spLocks noGrp="1"/>
          </p:cNvSpPr>
          <p:nvPr>
            <p:ph type="subTitle" idx="1"/>
          </p:nvPr>
        </p:nvSpPr>
        <p:spPr/>
        <p:txBody>
          <a:bodyPr>
            <a:normAutofit/>
          </a:bodyPr>
          <a:lstStyle/>
          <a:p>
            <a:r>
              <a:rPr lang="it-IT" sz="1800" b="1" dirty="0" smtClean="0">
                <a:solidFill>
                  <a:schemeClr val="tx1"/>
                </a:solidFill>
                <a:latin typeface="Arial" panose="020B0604020202020204" pitchFamily="34" charset="0"/>
                <a:cs typeface="Arial" panose="020B0604020202020204" pitchFamily="34" charset="0"/>
              </a:rPr>
              <a:t>PERCORSO FORMATIVO  24 CFU/CFA</a:t>
            </a:r>
          </a:p>
          <a:p>
            <a:r>
              <a:rPr lang="it-IT" sz="1800" b="1" dirty="0" smtClean="0">
                <a:solidFill>
                  <a:schemeClr val="tx1"/>
                </a:solidFill>
                <a:latin typeface="Arial" panose="020B0604020202020204" pitchFamily="34" charset="0"/>
                <a:cs typeface="Arial" panose="020B0604020202020204" pitchFamily="34" charset="0"/>
              </a:rPr>
              <a:t>Di cui all’art.2 comma 4</a:t>
            </a:r>
          </a:p>
          <a:p>
            <a:r>
              <a:rPr lang="it-IT" sz="1800" b="1" dirty="0" smtClean="0">
                <a:solidFill>
                  <a:schemeClr val="tx1"/>
                </a:solidFill>
                <a:latin typeface="Arial" panose="020B0604020202020204" pitchFamily="34" charset="0"/>
                <a:cs typeface="Arial" panose="020B0604020202020204" pitchFamily="34" charset="0"/>
              </a:rPr>
              <a:t>Accademia di Belle Arti -  LECCE</a:t>
            </a:r>
          </a:p>
          <a:p>
            <a:r>
              <a:rPr lang="it-IT" sz="1800" b="1" dirty="0" smtClean="0">
                <a:solidFill>
                  <a:schemeClr val="tx1"/>
                </a:solidFill>
                <a:latin typeface="Arial" panose="020B0604020202020204" pitchFamily="34" charset="0"/>
                <a:cs typeface="Arial" panose="020B0604020202020204" pitchFamily="34" charset="0"/>
              </a:rPr>
              <a:t>Incontro del 27-01-2018</a:t>
            </a:r>
            <a:endParaRPr lang="it-IT" sz="1800" b="1" dirty="0">
              <a:solidFill>
                <a:schemeClr val="tx1"/>
              </a:solidFill>
              <a:latin typeface="Arial" panose="020B0604020202020204" pitchFamily="34" charset="0"/>
              <a:cs typeface="Arial" panose="020B0604020202020204" pitchFamily="34" charset="0"/>
            </a:endParaRPr>
          </a:p>
        </p:txBody>
      </p:sp>
      <p:sp>
        <p:nvSpPr>
          <p:cNvPr id="4" name="Segnaposto piè di pagina 3"/>
          <p:cNvSpPr>
            <a:spLocks noGrp="1"/>
          </p:cNvSpPr>
          <p:nvPr>
            <p:ph type="ftr" sz="quarter" idx="11"/>
          </p:nvPr>
        </p:nvSpPr>
        <p:spPr/>
        <p:txBody>
          <a:bodyPr/>
          <a:lstStyle/>
          <a:p>
            <a:r>
              <a:rPr lang="it-IT" b="1" dirty="0" smtClean="0"/>
              <a:t>SVT dott.ssa PATRIZIA LIFONSO</a:t>
            </a:r>
            <a:endParaRPr lang="it-IT" b="1" dirty="0"/>
          </a:p>
        </p:txBody>
      </p:sp>
    </p:spTree>
    <p:extLst>
      <p:ext uri="{BB962C8B-B14F-4D97-AF65-F5344CB8AC3E}">
        <p14:creationId xmlns:p14="http://schemas.microsoft.com/office/powerpoint/2010/main" val="32673708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dirty="0" smtClean="0">
                <a:latin typeface="Arial" panose="020B0604020202020204" pitchFamily="34" charset="0"/>
                <a:cs typeface="Arial" panose="020B0604020202020204" pitchFamily="34" charset="0"/>
              </a:rPr>
              <a:t>AUTONOMIA SCOLASTICA</a:t>
            </a:r>
            <a:endParaRPr lang="it-IT" sz="2400" b="1" dirty="0">
              <a:latin typeface="Arial" panose="020B0604020202020204" pitchFamily="34" charset="0"/>
              <a:cs typeface="Arial" panose="020B0604020202020204" pitchFamily="34" charset="0"/>
            </a:endParaRPr>
          </a:p>
        </p:txBody>
      </p:sp>
      <p:sp>
        <p:nvSpPr>
          <p:cNvPr id="3" name="Segnaposto contenuto 2"/>
          <p:cNvSpPr>
            <a:spLocks noGrp="1"/>
          </p:cNvSpPr>
          <p:nvPr>
            <p:ph idx="1"/>
          </p:nvPr>
        </p:nvSpPr>
        <p:spPr>
          <a:xfrm>
            <a:off x="395536" y="1268760"/>
            <a:ext cx="8291264" cy="4857403"/>
          </a:xfrm>
        </p:spPr>
        <p:txBody>
          <a:bodyPr>
            <a:normAutofit/>
          </a:bodyPr>
          <a:lstStyle/>
          <a:p>
            <a:pPr marL="0" indent="0">
              <a:buNone/>
            </a:pPr>
            <a:r>
              <a:rPr lang="it-IT" sz="2000" dirty="0" smtClean="0">
                <a:latin typeface="Arial" panose="020B0604020202020204" pitchFamily="34" charset="0"/>
                <a:cs typeface="Arial" panose="020B0604020202020204" pitchFamily="34" charset="0"/>
              </a:rPr>
              <a:t>                              contestualizzazione dell’Offerta Formativa;</a:t>
            </a:r>
            <a:endParaRPr lang="it-IT" sz="2000" b="1" u="sng" dirty="0" smtClean="0">
              <a:latin typeface="Arial" panose="020B0604020202020204" pitchFamily="34" charset="0"/>
              <a:cs typeface="Arial" panose="020B0604020202020204" pitchFamily="34" charset="0"/>
            </a:endParaRPr>
          </a:p>
          <a:p>
            <a:endParaRPr lang="it-IT" sz="2000" b="1" u="sng" dirty="0">
              <a:latin typeface="Arial" panose="020B0604020202020204" pitchFamily="34" charset="0"/>
              <a:cs typeface="Arial" panose="020B0604020202020204" pitchFamily="34" charset="0"/>
            </a:endParaRPr>
          </a:p>
          <a:p>
            <a:r>
              <a:rPr lang="it-IT" sz="2000" b="1" u="sng" dirty="0" smtClean="0">
                <a:latin typeface="Arial" panose="020B0604020202020204" pitchFamily="34" charset="0"/>
                <a:cs typeface="Arial" panose="020B0604020202020204" pitchFamily="34" charset="0"/>
              </a:rPr>
              <a:t>Opportunità </a:t>
            </a:r>
            <a:r>
              <a:rPr lang="it-IT" sz="2000" dirty="0" smtClean="0">
                <a:latin typeface="Arial" panose="020B0604020202020204" pitchFamily="34" charset="0"/>
                <a:cs typeface="Arial" panose="020B0604020202020204" pitchFamily="34" charset="0"/>
              </a:rPr>
              <a:t>   accrescimento del livello di partecipazione;</a:t>
            </a:r>
          </a:p>
          <a:p>
            <a:pPr marL="0" indent="0">
              <a:buNone/>
            </a:pPr>
            <a:r>
              <a:rPr lang="it-IT" sz="2000" dirty="0">
                <a:latin typeface="Arial" panose="020B0604020202020204" pitchFamily="34" charset="0"/>
                <a:cs typeface="Arial" panose="020B0604020202020204" pitchFamily="34" charset="0"/>
              </a:rPr>
              <a:t> </a:t>
            </a:r>
            <a:r>
              <a:rPr lang="it-IT" sz="2000" dirty="0" smtClean="0">
                <a:latin typeface="Arial" panose="020B0604020202020204" pitchFamily="34" charset="0"/>
                <a:cs typeface="Arial" panose="020B0604020202020204" pitchFamily="34" charset="0"/>
              </a:rPr>
              <a:t>                             </a:t>
            </a:r>
            <a:r>
              <a:rPr lang="it-IT" sz="2000" dirty="0" err="1" smtClean="0">
                <a:latin typeface="Arial" panose="020B0604020202020204" pitchFamily="34" charset="0"/>
                <a:cs typeface="Arial" panose="020B0604020202020204" pitchFamily="34" charset="0"/>
              </a:rPr>
              <a:t>ri</a:t>
            </a:r>
            <a:r>
              <a:rPr lang="it-IT" sz="2000" dirty="0" smtClean="0">
                <a:latin typeface="Arial" panose="020B0604020202020204" pitchFamily="34" charset="0"/>
                <a:cs typeface="Arial" panose="020B0604020202020204" pitchFamily="34" charset="0"/>
              </a:rPr>
              <a:t> –centralità della scuola e valorizzazione delle </a:t>
            </a:r>
          </a:p>
          <a:p>
            <a:pPr marL="0" indent="0">
              <a:buNone/>
            </a:pPr>
            <a:r>
              <a:rPr lang="it-IT" sz="2000" dirty="0">
                <a:latin typeface="Arial" panose="020B0604020202020204" pitchFamily="34" charset="0"/>
                <a:cs typeface="Arial" panose="020B0604020202020204" pitchFamily="34" charset="0"/>
              </a:rPr>
              <a:t> </a:t>
            </a:r>
            <a:r>
              <a:rPr lang="it-IT" sz="2000" dirty="0" smtClean="0">
                <a:latin typeface="Arial" panose="020B0604020202020204" pitchFamily="34" charset="0"/>
                <a:cs typeface="Arial" panose="020B0604020202020204" pitchFamily="34" charset="0"/>
              </a:rPr>
              <a:t>                             risorse.</a:t>
            </a:r>
          </a:p>
          <a:p>
            <a:pPr marL="0" indent="0">
              <a:buNone/>
            </a:pPr>
            <a:endParaRPr lang="it-IT" sz="2000" dirty="0">
              <a:latin typeface="Arial" panose="020B0604020202020204" pitchFamily="34" charset="0"/>
              <a:cs typeface="Arial" panose="020B0604020202020204" pitchFamily="34" charset="0"/>
            </a:endParaRPr>
          </a:p>
          <a:p>
            <a:pPr marL="0" indent="0">
              <a:buNone/>
            </a:pPr>
            <a:r>
              <a:rPr lang="it-IT" sz="2000" dirty="0" smtClean="0">
                <a:latin typeface="Arial" panose="020B0604020202020204" pitchFamily="34" charset="0"/>
                <a:cs typeface="Arial" panose="020B0604020202020204" pitchFamily="34" charset="0"/>
              </a:rPr>
              <a:t>Già la Costituzione della Repubblica Italiana pur non menzionando l’autonomia delle istituzioni scolastiche dà un contributo significativo all’ATTENUAZIONE del MODELLO CENTRALIZZATO del sistema scolastico, con due sue sanzioni normative, quella della LIBERTA’ di INSEGNAMENTO e quella che conferisce a ENTI e PRIVATI «il diritto di istituire scuole ed istituti di educazione, senza oneri per lo stato».</a:t>
            </a:r>
          </a:p>
          <a:p>
            <a:pPr marL="0" indent="0">
              <a:buNone/>
            </a:pPr>
            <a:r>
              <a:rPr lang="it-IT" sz="2000" b="1" u="sng" dirty="0">
                <a:latin typeface="Arial" panose="020B0604020202020204" pitchFamily="34" charset="0"/>
                <a:cs typeface="Arial" panose="020B0604020202020204" pitchFamily="34" charset="0"/>
              </a:rPr>
              <a:t> </a:t>
            </a:r>
            <a:r>
              <a:rPr lang="it-IT" sz="2000" b="1" u="sng" dirty="0" smtClean="0">
                <a:latin typeface="Arial" panose="020B0604020202020204" pitchFamily="34" charset="0"/>
                <a:cs typeface="Arial" panose="020B0604020202020204" pitchFamily="34" charset="0"/>
              </a:rPr>
              <a:t>                      </a:t>
            </a:r>
          </a:p>
          <a:p>
            <a:pPr marL="0" indent="0">
              <a:buNone/>
            </a:pPr>
            <a:r>
              <a:rPr lang="it-IT" sz="2000" b="1" u="sng" dirty="0">
                <a:latin typeface="Arial" panose="020B0604020202020204" pitchFamily="34" charset="0"/>
                <a:cs typeface="Arial" panose="020B0604020202020204" pitchFamily="34" charset="0"/>
              </a:rPr>
              <a:t> </a:t>
            </a:r>
            <a:r>
              <a:rPr lang="it-IT" sz="2000" b="1" u="sng" dirty="0" smtClean="0">
                <a:latin typeface="Arial" panose="020B0604020202020204" pitchFamily="34" charset="0"/>
                <a:cs typeface="Arial" panose="020B0604020202020204" pitchFamily="34" charset="0"/>
              </a:rPr>
              <a:t>                          </a:t>
            </a:r>
            <a:endParaRPr lang="it-IT" sz="2000" b="1" u="sng" dirty="0">
              <a:latin typeface="Arial" panose="020B0604020202020204" pitchFamily="34" charset="0"/>
              <a:cs typeface="Arial" panose="020B0604020202020204" pitchFamily="34" charset="0"/>
            </a:endParaRPr>
          </a:p>
        </p:txBody>
      </p:sp>
      <p:sp>
        <p:nvSpPr>
          <p:cNvPr id="4" name="Segnaposto piè di pagina 3"/>
          <p:cNvSpPr>
            <a:spLocks noGrp="1"/>
          </p:cNvSpPr>
          <p:nvPr>
            <p:ph type="ftr" sz="quarter" idx="11"/>
          </p:nvPr>
        </p:nvSpPr>
        <p:spPr/>
        <p:txBody>
          <a:bodyPr/>
          <a:lstStyle/>
          <a:p>
            <a:r>
              <a:rPr lang="it-IT" smtClean="0"/>
              <a:t>SVT dott.ssa PATRIZIA LIFONSO</a:t>
            </a:r>
            <a:endParaRPr lang="it-IT"/>
          </a:p>
        </p:txBody>
      </p:sp>
      <p:sp>
        <p:nvSpPr>
          <p:cNvPr id="5" name="Parentesi graffa aperta 4"/>
          <p:cNvSpPr/>
          <p:nvPr/>
        </p:nvSpPr>
        <p:spPr>
          <a:xfrm>
            <a:off x="2267744" y="1268760"/>
            <a:ext cx="371472" cy="192251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r>
              <a:rPr lang="it-IT" dirty="0" smtClean="0"/>
              <a:t>r</a:t>
            </a:r>
            <a:endParaRPr lang="it-IT" dirty="0"/>
          </a:p>
        </p:txBody>
      </p:sp>
    </p:spTree>
    <p:extLst>
      <p:ext uri="{BB962C8B-B14F-4D97-AF65-F5344CB8AC3E}">
        <p14:creationId xmlns:p14="http://schemas.microsoft.com/office/powerpoint/2010/main" val="21456914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dirty="0" smtClean="0">
                <a:latin typeface="Arial" panose="020B0604020202020204" pitchFamily="34" charset="0"/>
                <a:cs typeface="Arial" panose="020B0604020202020204" pitchFamily="34" charset="0"/>
              </a:rPr>
              <a:t>IL DIRITTO  E LE RISPOSTE  INCLUSIVE E DI RETE </a:t>
            </a:r>
            <a:endParaRPr lang="it-IT" sz="2400" b="1" dirty="0">
              <a:latin typeface="Arial" panose="020B0604020202020204" pitchFamily="34" charset="0"/>
              <a:cs typeface="Arial" panose="020B0604020202020204" pitchFamily="34" charset="0"/>
            </a:endParaRPr>
          </a:p>
        </p:txBody>
      </p:sp>
      <p:sp>
        <p:nvSpPr>
          <p:cNvPr id="3" name="Segnaposto contenuto 2"/>
          <p:cNvSpPr>
            <a:spLocks noGrp="1"/>
          </p:cNvSpPr>
          <p:nvPr>
            <p:ph idx="1"/>
          </p:nvPr>
        </p:nvSpPr>
        <p:spPr>
          <a:xfrm>
            <a:off x="323528" y="1124744"/>
            <a:ext cx="8301608" cy="5030019"/>
          </a:xfrm>
        </p:spPr>
        <p:txBody>
          <a:bodyPr>
            <a:normAutofit fontScale="47500" lnSpcReduction="20000"/>
          </a:bodyPr>
          <a:lstStyle/>
          <a:p>
            <a:pPr lvl="0"/>
            <a:r>
              <a:rPr lang="it-IT" sz="3800" b="1" dirty="0">
                <a:solidFill>
                  <a:prstClr val="black"/>
                </a:solidFill>
                <a:latin typeface="Arial" panose="020B0604020202020204" pitchFamily="34" charset="0"/>
                <a:cs typeface="Arial" panose="020B0604020202020204" pitchFamily="34" charset="0"/>
              </a:rPr>
              <a:t>Legge 53 del 2003</a:t>
            </a:r>
          </a:p>
          <a:p>
            <a:pPr marL="0" lvl="0" indent="0">
              <a:buNone/>
            </a:pPr>
            <a:r>
              <a:rPr lang="it-IT" sz="3800" dirty="0">
                <a:solidFill>
                  <a:prstClr val="black"/>
                </a:solidFill>
                <a:latin typeface="Arial" panose="020B0604020202020204" pitchFamily="34" charset="0"/>
                <a:cs typeface="Arial" panose="020B0604020202020204" pitchFamily="34" charset="0"/>
              </a:rPr>
              <a:t>ART.2: «E’ promosso l’apprendimento in tutto l’arco della vita e sono assicurate a tutti pari opportunità di raggiungere elevati livelli culturali e di sviluppare le capacità e le competenze, attraverso conoscenze e abilità, generali e specifiche, coerenti con le attitudini e le scelte personali, adeguate all’ inserimento nella vita sociale e nel mondo…».</a:t>
            </a:r>
          </a:p>
          <a:p>
            <a:endParaRPr lang="it-IT" sz="3800" dirty="0" smtClean="0">
              <a:latin typeface="Arial" panose="020B0604020202020204" pitchFamily="34" charset="0"/>
              <a:cs typeface="Arial" panose="020B0604020202020204" pitchFamily="34" charset="0"/>
            </a:endParaRPr>
          </a:p>
          <a:p>
            <a:pPr marL="0" indent="0">
              <a:buNone/>
            </a:pPr>
            <a:r>
              <a:rPr lang="it-IT" sz="3800" b="1" dirty="0" smtClean="0">
                <a:latin typeface="Arial" panose="020B0604020202020204" pitchFamily="34" charset="0"/>
                <a:cs typeface="Arial" panose="020B0604020202020204" pitchFamily="34" charset="0"/>
              </a:rPr>
              <a:t>DPR 275/99</a:t>
            </a:r>
          </a:p>
          <a:p>
            <a:pPr marL="0" indent="0">
              <a:buNone/>
            </a:pPr>
            <a:endParaRPr lang="it-IT" sz="2600" dirty="0" smtClean="0">
              <a:latin typeface="Arial" panose="020B0604020202020204" pitchFamily="34" charset="0"/>
              <a:cs typeface="Arial" panose="020B0604020202020204" pitchFamily="34" charset="0"/>
            </a:endParaRPr>
          </a:p>
          <a:p>
            <a:pPr marL="0" indent="0">
              <a:buNone/>
            </a:pPr>
            <a:r>
              <a:rPr lang="it-IT" sz="3600" dirty="0" smtClean="0">
                <a:latin typeface="Arial" panose="020B0604020202020204" pitchFamily="34" charset="0"/>
                <a:cs typeface="Arial" panose="020B0604020202020204" pitchFamily="34" charset="0"/>
              </a:rPr>
              <a:t>ART.4: «Le istituzioni scolastiche, nel rispetto della libertà di insegnamento…</a:t>
            </a:r>
            <a:r>
              <a:rPr lang="it-IT" sz="3600" b="1" dirty="0" smtClean="0">
                <a:latin typeface="Arial" panose="020B0604020202020204" pitchFamily="34" charset="0"/>
                <a:cs typeface="Arial" panose="020B0604020202020204" pitchFamily="34" charset="0"/>
              </a:rPr>
              <a:t>riconoscono e valorizzano le diversità, </a:t>
            </a:r>
            <a:r>
              <a:rPr lang="it-IT" sz="3600" dirty="0" smtClean="0">
                <a:latin typeface="Arial" panose="020B0604020202020204" pitchFamily="34" charset="0"/>
                <a:cs typeface="Arial" panose="020B0604020202020204" pitchFamily="34" charset="0"/>
              </a:rPr>
              <a:t>promuovono le potenzialità di ciascuno adottando tutte le iniziative utili al raggiungimento del successo formativo».</a:t>
            </a:r>
          </a:p>
          <a:p>
            <a:pPr marL="0" indent="0">
              <a:buNone/>
            </a:pPr>
            <a:r>
              <a:rPr lang="it-IT" sz="3600" dirty="0" smtClean="0">
                <a:latin typeface="Arial" panose="020B0604020202020204" pitchFamily="34" charset="0"/>
                <a:cs typeface="Arial" panose="020B0604020202020204" pitchFamily="34" charset="0"/>
              </a:rPr>
              <a:t>ART. 7: «Le istituzioni scolastiche </a:t>
            </a:r>
            <a:r>
              <a:rPr lang="it-IT" sz="3600" b="1" dirty="0" smtClean="0">
                <a:latin typeface="Arial" panose="020B0604020202020204" pitchFamily="34" charset="0"/>
                <a:cs typeface="Arial" panose="020B0604020202020204" pitchFamily="34" charset="0"/>
              </a:rPr>
              <a:t>possono promuovere accordi di rete </a:t>
            </a:r>
            <a:r>
              <a:rPr lang="it-IT" sz="3600" dirty="0" smtClean="0">
                <a:latin typeface="Arial" panose="020B0604020202020204" pitchFamily="34" charset="0"/>
                <a:cs typeface="Arial" panose="020B0604020202020204" pitchFamily="34" charset="0"/>
              </a:rPr>
              <a:t>o aderire ad essi per il raggiungimento delle proprie finalità istituzionale…Le scuole sia singolarmente che collegate in rete, possono stipulare convenzioni con Università statali o private, ovvero con istituzioni, enti, associazioni o agenzie operanti sul territorio che intendono dare il loro apporto  alla realizzazione di specifici obiettivi…»;</a:t>
            </a:r>
          </a:p>
          <a:p>
            <a:pPr marL="0" indent="0">
              <a:buNone/>
            </a:pPr>
            <a:r>
              <a:rPr lang="it-IT" sz="3600" dirty="0" smtClean="0">
                <a:latin typeface="Arial" panose="020B0604020202020204" pitchFamily="34" charset="0"/>
                <a:cs typeface="Arial" panose="020B0604020202020204" pitchFamily="34" charset="0"/>
              </a:rPr>
              <a:t>ART.9: «Le istituzioni scolastiche, singolarmente, collegate in rete o tra loro </a:t>
            </a:r>
            <a:r>
              <a:rPr lang="it-IT" sz="3600" dirty="0" err="1" smtClean="0">
                <a:latin typeface="Arial" panose="020B0604020202020204" pitchFamily="34" charset="0"/>
                <a:cs typeface="Arial" panose="020B0604020202020204" pitchFamily="34" charset="0"/>
              </a:rPr>
              <a:t>concorsiate</a:t>
            </a:r>
            <a:r>
              <a:rPr lang="it-IT" sz="3600" dirty="0" smtClean="0">
                <a:latin typeface="Arial" panose="020B0604020202020204" pitchFamily="34" charset="0"/>
                <a:cs typeface="Arial" panose="020B0604020202020204" pitchFamily="34" charset="0"/>
              </a:rPr>
              <a:t>, realizzano ampliamenti dell’offerta formativa</a:t>
            </a:r>
            <a:r>
              <a:rPr lang="it-IT" sz="3600" b="1" dirty="0" smtClean="0">
                <a:latin typeface="Arial" panose="020B0604020202020204" pitchFamily="34" charset="0"/>
                <a:cs typeface="Arial" panose="020B0604020202020204" pitchFamily="34" charset="0"/>
              </a:rPr>
              <a:t>…possono aderire a convenzioni o accordi stipulati a livello nazionale, regionale o locale…»</a:t>
            </a:r>
            <a:endParaRPr lang="it-IT" sz="3600" b="1" dirty="0">
              <a:latin typeface="Arial" panose="020B0604020202020204" pitchFamily="34" charset="0"/>
              <a:cs typeface="Arial" panose="020B0604020202020204" pitchFamily="34" charset="0"/>
            </a:endParaRPr>
          </a:p>
        </p:txBody>
      </p:sp>
      <p:sp>
        <p:nvSpPr>
          <p:cNvPr id="4" name="Segnaposto piè di pagina 3"/>
          <p:cNvSpPr>
            <a:spLocks noGrp="1"/>
          </p:cNvSpPr>
          <p:nvPr>
            <p:ph type="ftr" sz="quarter" idx="11"/>
          </p:nvPr>
        </p:nvSpPr>
        <p:spPr/>
        <p:txBody>
          <a:bodyPr/>
          <a:lstStyle/>
          <a:p>
            <a:r>
              <a:rPr lang="it-IT" smtClean="0"/>
              <a:t>SVT dott.ssa PATRIZIA LIFONSO</a:t>
            </a:r>
            <a:endParaRPr lang="it-IT"/>
          </a:p>
        </p:txBody>
      </p:sp>
    </p:spTree>
    <p:extLst>
      <p:ext uri="{BB962C8B-B14F-4D97-AF65-F5344CB8AC3E}">
        <p14:creationId xmlns:p14="http://schemas.microsoft.com/office/powerpoint/2010/main" val="34837178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dirty="0" smtClean="0">
                <a:latin typeface="Arial" panose="020B0604020202020204" pitchFamily="34" charset="0"/>
                <a:cs typeface="Arial" panose="020B0604020202020204" pitchFamily="34" charset="0"/>
              </a:rPr>
              <a:t>IL DIRITTO E LE RISPOSTE INCLUSIVE E DI RETE </a:t>
            </a:r>
            <a:endParaRPr lang="it-IT" sz="2400" b="1" dirty="0">
              <a:latin typeface="Arial" panose="020B0604020202020204" pitchFamily="34" charset="0"/>
              <a:cs typeface="Arial" panose="020B0604020202020204" pitchFamily="34" charset="0"/>
            </a:endParaRPr>
          </a:p>
        </p:txBody>
      </p:sp>
      <p:sp>
        <p:nvSpPr>
          <p:cNvPr id="3" name="Segnaposto contenuto 2"/>
          <p:cNvSpPr>
            <a:spLocks noGrp="1"/>
          </p:cNvSpPr>
          <p:nvPr>
            <p:ph idx="1"/>
          </p:nvPr>
        </p:nvSpPr>
        <p:spPr>
          <a:xfrm>
            <a:off x="395536" y="1268760"/>
            <a:ext cx="8229600" cy="5318051"/>
          </a:xfrm>
        </p:spPr>
        <p:txBody>
          <a:bodyPr>
            <a:normAutofit/>
          </a:bodyPr>
          <a:lstStyle/>
          <a:p>
            <a:endParaRPr lang="it-IT" sz="2000" b="1" dirty="0" smtClean="0">
              <a:latin typeface="Arial" panose="020B0604020202020204" pitchFamily="34" charset="0"/>
              <a:cs typeface="Arial" panose="020B0604020202020204" pitchFamily="34" charset="0"/>
            </a:endParaRPr>
          </a:p>
          <a:p>
            <a:r>
              <a:rPr lang="it-IT" sz="2000" b="1" dirty="0" smtClean="0">
                <a:latin typeface="Arial" panose="020B0604020202020204" pitchFamily="34" charset="0"/>
                <a:cs typeface="Arial" panose="020B0604020202020204" pitchFamily="34" charset="0"/>
              </a:rPr>
              <a:t>INDICAZIONI </a:t>
            </a:r>
            <a:r>
              <a:rPr lang="it-IT" sz="2000" b="1" dirty="0">
                <a:latin typeface="Arial" panose="020B0604020202020204" pitchFamily="34" charset="0"/>
                <a:cs typeface="Arial" panose="020B0604020202020204" pitchFamily="34" charset="0"/>
              </a:rPr>
              <a:t>N</a:t>
            </a:r>
            <a:r>
              <a:rPr lang="it-IT" sz="2000" b="1" dirty="0" smtClean="0">
                <a:latin typeface="Arial" panose="020B0604020202020204" pitchFamily="34" charset="0"/>
                <a:cs typeface="Arial" panose="020B0604020202020204" pitchFamily="34" charset="0"/>
              </a:rPr>
              <a:t>AZIONALI PER IL CURRICOLO 2012 pag.6</a:t>
            </a:r>
          </a:p>
          <a:p>
            <a:pPr marL="0" indent="0">
              <a:buNone/>
            </a:pPr>
            <a:r>
              <a:rPr lang="it-IT" sz="2000" dirty="0" smtClean="0">
                <a:latin typeface="Arial" panose="020B0604020202020204" pitchFamily="34" charset="0"/>
                <a:cs typeface="Arial" panose="020B0604020202020204" pitchFamily="34" charset="0"/>
              </a:rPr>
              <a:t>«…La definizione e la realizzazione delle strategie educative e didattiche devono sempre tener conto della singolarità e complessità della persona…»    </a:t>
            </a:r>
          </a:p>
          <a:p>
            <a:pPr marL="0" indent="0">
              <a:buNone/>
            </a:pPr>
            <a:endParaRPr lang="it-IT" sz="2000" dirty="0" smtClean="0">
              <a:latin typeface="Arial" panose="020B0604020202020204" pitchFamily="34" charset="0"/>
              <a:cs typeface="Arial" panose="020B0604020202020204" pitchFamily="34" charset="0"/>
            </a:endParaRPr>
          </a:p>
          <a:p>
            <a:pPr marL="0" indent="0">
              <a:buNone/>
            </a:pPr>
            <a:r>
              <a:rPr lang="it-IT" sz="2000" dirty="0" smtClean="0">
                <a:latin typeface="Arial" panose="020B0604020202020204" pitchFamily="34" charset="0"/>
                <a:cs typeface="Arial" panose="020B0604020202020204" pitchFamily="34" charset="0"/>
              </a:rPr>
              <a:t>«…La scuola si apre alle famiglie e al territorio circostante, facendo perno sugli strumenti forniti dall’autonomia scolastica, che prima di essere un insieme di norme è un modo di concepire il rapporto delle scuole con le comunità di appartenenza, locali e nazionali…»                                                                                                                                                                                                                            </a:t>
            </a:r>
            <a:endParaRPr lang="it-IT" sz="2000" dirty="0">
              <a:latin typeface="Arial" panose="020B0604020202020204" pitchFamily="34" charset="0"/>
              <a:cs typeface="Arial" panose="020B0604020202020204" pitchFamily="34" charset="0"/>
            </a:endParaRPr>
          </a:p>
        </p:txBody>
      </p:sp>
      <p:sp>
        <p:nvSpPr>
          <p:cNvPr id="4" name="Segnaposto piè di pagina 3"/>
          <p:cNvSpPr>
            <a:spLocks noGrp="1"/>
          </p:cNvSpPr>
          <p:nvPr>
            <p:ph type="ftr" sz="quarter" idx="11"/>
          </p:nvPr>
        </p:nvSpPr>
        <p:spPr/>
        <p:txBody>
          <a:bodyPr/>
          <a:lstStyle/>
          <a:p>
            <a:r>
              <a:rPr lang="it-IT" smtClean="0"/>
              <a:t>SVT dott.ssa PATRIZIA LIFONSO</a:t>
            </a:r>
            <a:endParaRPr lang="it-IT"/>
          </a:p>
        </p:txBody>
      </p:sp>
    </p:spTree>
    <p:extLst>
      <p:ext uri="{BB962C8B-B14F-4D97-AF65-F5344CB8AC3E}">
        <p14:creationId xmlns:p14="http://schemas.microsoft.com/office/powerpoint/2010/main" val="31867478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260648"/>
            <a:ext cx="8229600" cy="1143000"/>
          </a:xfrm>
        </p:spPr>
        <p:txBody>
          <a:bodyPr>
            <a:normAutofit/>
          </a:bodyPr>
          <a:lstStyle/>
          <a:p>
            <a:r>
              <a:rPr lang="it-IT" sz="2400" b="1" dirty="0" smtClean="0">
                <a:latin typeface="Arial" panose="020B0604020202020204" pitchFamily="34" charset="0"/>
                <a:cs typeface="Arial" panose="020B0604020202020204" pitchFamily="34" charset="0"/>
              </a:rPr>
              <a:t>LA CARTA DEI SERVIZI SCOLASTICI</a:t>
            </a:r>
            <a:endParaRPr lang="it-IT" sz="2400" b="1" dirty="0">
              <a:latin typeface="Arial" panose="020B0604020202020204" pitchFamily="34" charset="0"/>
              <a:cs typeface="Arial" panose="020B0604020202020204" pitchFamily="34" charset="0"/>
            </a:endParaRPr>
          </a:p>
        </p:txBody>
      </p:sp>
      <p:sp>
        <p:nvSpPr>
          <p:cNvPr id="3" name="Segnaposto contenuto 2"/>
          <p:cNvSpPr>
            <a:spLocks noGrp="1"/>
          </p:cNvSpPr>
          <p:nvPr>
            <p:ph idx="1"/>
          </p:nvPr>
        </p:nvSpPr>
        <p:spPr>
          <a:xfrm>
            <a:off x="395536" y="1412776"/>
            <a:ext cx="8291264" cy="4713387"/>
          </a:xfrm>
        </p:spPr>
        <p:txBody>
          <a:bodyPr>
            <a:normAutofit/>
          </a:bodyPr>
          <a:lstStyle/>
          <a:p>
            <a:pPr marL="0" indent="0">
              <a:buNone/>
            </a:pPr>
            <a:endParaRPr lang="it-IT" sz="2000" dirty="0" smtClean="0">
              <a:latin typeface="Arial" panose="020B0604020202020204" pitchFamily="34" charset="0"/>
              <a:cs typeface="Arial" panose="020B0604020202020204" pitchFamily="34" charset="0"/>
            </a:endParaRPr>
          </a:p>
          <a:p>
            <a:pPr marL="0" indent="0">
              <a:buNone/>
            </a:pPr>
            <a:r>
              <a:rPr lang="it-IT" sz="2000" dirty="0" smtClean="0">
                <a:latin typeface="Arial" panose="020B0604020202020204" pitchFamily="34" charset="0"/>
                <a:cs typeface="Arial" panose="020B0604020202020204" pitchFamily="34" charset="0"/>
              </a:rPr>
              <a:t>E’ il primo documento afferente al processo di attribuzione dell’autonomia </a:t>
            </a:r>
            <a:r>
              <a:rPr lang="it-IT" sz="2000" b="1" dirty="0" smtClean="0">
                <a:latin typeface="Arial" panose="020B0604020202020204" pitchFamily="34" charset="0"/>
                <a:cs typeface="Arial" panose="020B0604020202020204" pitchFamily="34" charset="0"/>
              </a:rPr>
              <a:t>(Direttiva n.254/95)</a:t>
            </a:r>
          </a:p>
          <a:p>
            <a:pPr marL="0" indent="0">
              <a:buNone/>
            </a:pPr>
            <a:endParaRPr lang="it-IT" sz="2000" b="1" dirty="0">
              <a:latin typeface="Arial" panose="020B0604020202020204" pitchFamily="34" charset="0"/>
              <a:cs typeface="Arial" panose="020B0604020202020204" pitchFamily="34" charset="0"/>
            </a:endParaRPr>
          </a:p>
          <a:p>
            <a:pPr marL="0" indent="0">
              <a:buNone/>
            </a:pPr>
            <a:r>
              <a:rPr lang="it-IT" sz="2000" dirty="0" smtClean="0">
                <a:latin typeface="Arial" panose="020B0604020202020204" pitchFamily="34" charset="0"/>
                <a:cs typeface="Arial" panose="020B0604020202020204" pitchFamily="34" charset="0"/>
              </a:rPr>
              <a:t>«Le scuole devono precisare i </a:t>
            </a:r>
            <a:r>
              <a:rPr lang="it-IT" sz="2000" b="1" i="1" dirty="0" smtClean="0">
                <a:latin typeface="Arial" panose="020B0604020202020204" pitchFamily="34" charset="0"/>
                <a:cs typeface="Arial" panose="020B0604020202020204" pitchFamily="34" charset="0"/>
              </a:rPr>
              <a:t>Principi fondamentali </a:t>
            </a:r>
            <a:r>
              <a:rPr lang="it-IT" sz="2000" dirty="0" smtClean="0">
                <a:latin typeface="Arial" panose="020B0604020202020204" pitchFamily="34" charset="0"/>
                <a:cs typeface="Arial" panose="020B0604020202020204" pitchFamily="34" charset="0"/>
              </a:rPr>
              <a:t>in riferimento ai quali vogliono costruire la carta, </a:t>
            </a:r>
            <a:r>
              <a:rPr lang="it-IT" sz="2000" b="1" i="1" dirty="0" smtClean="0">
                <a:latin typeface="Arial" panose="020B0604020202020204" pitchFamily="34" charset="0"/>
                <a:cs typeface="Arial" panose="020B0604020202020204" pitchFamily="34" charset="0"/>
              </a:rPr>
              <a:t>descrivere</a:t>
            </a:r>
            <a:r>
              <a:rPr lang="it-IT" sz="2000" i="1" dirty="0" smtClean="0">
                <a:latin typeface="Arial" panose="020B0604020202020204" pitchFamily="34" charset="0"/>
                <a:cs typeface="Arial" panose="020B0604020202020204" pitchFamily="34" charset="0"/>
              </a:rPr>
              <a:t> </a:t>
            </a:r>
            <a:r>
              <a:rPr lang="it-IT" sz="2000" dirty="0" smtClean="0">
                <a:latin typeface="Arial" panose="020B0604020202020204" pitchFamily="34" charset="0"/>
                <a:cs typeface="Arial" panose="020B0604020202020204" pitchFamily="34" charset="0"/>
              </a:rPr>
              <a:t>le caratteristiche di cui sostanziare l’area didattica</a:t>
            </a:r>
            <a:r>
              <a:rPr lang="it-IT" sz="2000" b="1" dirty="0" smtClean="0">
                <a:latin typeface="Arial" panose="020B0604020202020204" pitchFamily="34" charset="0"/>
                <a:cs typeface="Arial" panose="020B0604020202020204" pitchFamily="34" charset="0"/>
              </a:rPr>
              <a:t>, </a:t>
            </a:r>
            <a:r>
              <a:rPr lang="it-IT" sz="2000" b="1" i="1" dirty="0" smtClean="0">
                <a:latin typeface="Arial" panose="020B0604020202020204" pitchFamily="34" charset="0"/>
                <a:cs typeface="Arial" panose="020B0604020202020204" pitchFamily="34" charset="0"/>
              </a:rPr>
              <a:t>rendere note </a:t>
            </a:r>
            <a:r>
              <a:rPr lang="it-IT" sz="2000" dirty="0" smtClean="0">
                <a:latin typeface="Arial" panose="020B0604020202020204" pitchFamily="34" charset="0"/>
                <a:cs typeface="Arial" panose="020B0604020202020204" pitchFamily="34" charset="0"/>
              </a:rPr>
              <a:t>le condizioni ambientali di edifici, aule, spazi, </a:t>
            </a:r>
            <a:r>
              <a:rPr lang="it-IT" sz="2000" b="1" i="1" dirty="0" smtClean="0">
                <a:latin typeface="Arial" panose="020B0604020202020204" pitchFamily="34" charset="0"/>
                <a:cs typeface="Arial" panose="020B0604020202020204" pitchFamily="34" charset="0"/>
              </a:rPr>
              <a:t>redigere </a:t>
            </a:r>
            <a:r>
              <a:rPr lang="it-IT" sz="2000" dirty="0" smtClean="0">
                <a:latin typeface="Arial" panose="020B0604020202020204" pitchFamily="34" charset="0"/>
                <a:cs typeface="Arial" panose="020B0604020202020204" pitchFamily="34" charset="0"/>
              </a:rPr>
              <a:t>il </a:t>
            </a:r>
            <a:r>
              <a:rPr lang="it-IT" sz="2000" b="1" i="1" dirty="0" smtClean="0">
                <a:latin typeface="Arial" panose="020B0604020202020204" pitchFamily="34" charset="0"/>
                <a:cs typeface="Arial" panose="020B0604020202020204" pitchFamily="34" charset="0"/>
              </a:rPr>
              <a:t>progetto educativo d’istituto </a:t>
            </a:r>
            <a:r>
              <a:rPr lang="it-IT" sz="2000" dirty="0" smtClean="0">
                <a:latin typeface="Arial" panose="020B0604020202020204" pitchFamily="34" charset="0"/>
                <a:cs typeface="Arial" panose="020B0604020202020204" pitchFamily="34" charset="0"/>
              </a:rPr>
              <a:t>che integrato dal regolamento definisce il piano organizzativo funzionale alle scelte educative…»</a:t>
            </a:r>
            <a:endParaRPr lang="it-IT" sz="2000" b="1" dirty="0">
              <a:latin typeface="Arial" panose="020B0604020202020204" pitchFamily="34" charset="0"/>
              <a:cs typeface="Arial" panose="020B0604020202020204" pitchFamily="34" charset="0"/>
            </a:endParaRPr>
          </a:p>
        </p:txBody>
      </p:sp>
      <p:sp>
        <p:nvSpPr>
          <p:cNvPr id="4" name="Segnaposto piè di pagina 3"/>
          <p:cNvSpPr>
            <a:spLocks noGrp="1"/>
          </p:cNvSpPr>
          <p:nvPr>
            <p:ph type="ftr" sz="quarter" idx="11"/>
          </p:nvPr>
        </p:nvSpPr>
        <p:spPr/>
        <p:txBody>
          <a:bodyPr/>
          <a:lstStyle/>
          <a:p>
            <a:r>
              <a:rPr lang="it-IT" smtClean="0"/>
              <a:t>SVT dott.ssa PATRIZIA LIFONSO</a:t>
            </a:r>
            <a:endParaRPr lang="it-IT"/>
          </a:p>
        </p:txBody>
      </p:sp>
    </p:spTree>
    <p:extLst>
      <p:ext uri="{BB962C8B-B14F-4D97-AF65-F5344CB8AC3E}">
        <p14:creationId xmlns:p14="http://schemas.microsoft.com/office/powerpoint/2010/main" val="32203859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dirty="0" smtClean="0">
                <a:latin typeface="Arial" panose="020B0604020202020204" pitchFamily="34" charset="0"/>
                <a:cs typeface="Arial" panose="020B0604020202020204" pitchFamily="34" charset="0"/>
              </a:rPr>
              <a:t>IL PATTO EDUCATIVO DI CORRESPONSABILITA’</a:t>
            </a:r>
            <a:endParaRPr lang="it-IT" sz="2400" b="1" dirty="0">
              <a:latin typeface="Arial" panose="020B0604020202020204" pitchFamily="34" charset="0"/>
              <a:cs typeface="Arial" panose="020B0604020202020204" pitchFamily="34" charset="0"/>
            </a:endParaRPr>
          </a:p>
        </p:txBody>
      </p:sp>
      <p:sp>
        <p:nvSpPr>
          <p:cNvPr id="3" name="Segnaposto contenuto 2"/>
          <p:cNvSpPr>
            <a:spLocks noGrp="1"/>
          </p:cNvSpPr>
          <p:nvPr>
            <p:ph idx="1"/>
          </p:nvPr>
        </p:nvSpPr>
        <p:spPr>
          <a:xfrm>
            <a:off x="467544" y="1196752"/>
            <a:ext cx="8301608" cy="4886003"/>
          </a:xfrm>
        </p:spPr>
        <p:txBody>
          <a:bodyPr>
            <a:normAutofit fontScale="92500" lnSpcReduction="10000"/>
          </a:bodyPr>
          <a:lstStyle/>
          <a:p>
            <a:pPr marL="0" indent="0">
              <a:buNone/>
            </a:pPr>
            <a:r>
              <a:rPr lang="it-IT" sz="2000" dirty="0" smtClean="0">
                <a:latin typeface="Arial" panose="020B0604020202020204" pitchFamily="34" charset="0"/>
                <a:cs typeface="Arial" panose="020B0604020202020204" pitchFamily="34" charset="0"/>
              </a:rPr>
              <a:t>E’ istituito  con il </a:t>
            </a:r>
            <a:r>
              <a:rPr lang="it-IT" sz="2000" b="1" dirty="0" smtClean="0">
                <a:latin typeface="Arial" panose="020B0604020202020204" pitchFamily="34" charset="0"/>
                <a:cs typeface="Arial" panose="020B0604020202020204" pitchFamily="34" charset="0"/>
              </a:rPr>
              <a:t>DPR 249/1998 all’art. 5-bis</a:t>
            </a:r>
          </a:p>
          <a:p>
            <a:pPr marL="0" indent="0">
              <a:buNone/>
            </a:pPr>
            <a:r>
              <a:rPr lang="it-IT" sz="2000" u="sng" dirty="0" smtClean="0">
                <a:latin typeface="Arial" panose="020B0604020202020204" pitchFamily="34" charset="0"/>
                <a:cs typeface="Arial" panose="020B0604020202020204" pitchFamily="34" charset="0"/>
              </a:rPr>
              <a:t>Obiettivo : </a:t>
            </a:r>
            <a:r>
              <a:rPr lang="it-IT" sz="2000" dirty="0" smtClean="0">
                <a:latin typeface="Arial" panose="020B0604020202020204" pitchFamily="34" charset="0"/>
                <a:cs typeface="Arial" panose="020B0604020202020204" pitchFamily="34" charset="0"/>
              </a:rPr>
              <a:t>impegnare le famiglie, fin dal momento dell’iscrizione, a condividere con la scuola i nuclei fondanti dell’azione educativa.</a:t>
            </a:r>
          </a:p>
          <a:p>
            <a:pPr marL="0" indent="0">
              <a:buNone/>
            </a:pPr>
            <a:endParaRPr lang="it-IT" sz="2000" u="sng" dirty="0">
              <a:latin typeface="Arial" panose="020B0604020202020204" pitchFamily="34" charset="0"/>
              <a:cs typeface="Arial" panose="020B0604020202020204" pitchFamily="34" charset="0"/>
            </a:endParaRPr>
          </a:p>
          <a:p>
            <a:pPr marL="0" indent="0">
              <a:buNone/>
            </a:pPr>
            <a:r>
              <a:rPr lang="it-IT" sz="2000" dirty="0" smtClean="0">
                <a:latin typeface="Arial" panose="020B0604020202020204" pitchFamily="34" charset="0"/>
                <a:cs typeface="Arial" panose="020B0604020202020204" pitchFamily="34" charset="0"/>
              </a:rPr>
              <a:t>«La scuola dell’autonomia può svolgere efficacemente la sua funzione educativa solo se è in grado di instaurare una sinergia virtuosa, oltre che con il territorio, tra i soggetti che compongono la comunità scolastica: il dirigente scolastico, il personale della scuola, i docenti, gli studenti ed i genitori.</a:t>
            </a:r>
          </a:p>
          <a:p>
            <a:pPr marL="0" indent="0">
              <a:buNone/>
            </a:pPr>
            <a:r>
              <a:rPr lang="it-IT" sz="2000" dirty="0" smtClean="0">
                <a:latin typeface="Arial" panose="020B0604020202020204" pitchFamily="34" charset="0"/>
                <a:cs typeface="Arial" panose="020B0604020202020204" pitchFamily="34" charset="0"/>
              </a:rPr>
              <a:t>Il patto educativo di corresponsabilità mette in evidenza il ruolo strategico che può essere svolto dalle famiglie nell’ambito di un’alleanza educativa…»( scuola secondaria di 1^grado)</a:t>
            </a:r>
          </a:p>
          <a:p>
            <a:pPr marL="0" indent="0">
              <a:buNone/>
            </a:pPr>
            <a:endParaRPr lang="it-IT" sz="2000" b="1" dirty="0" smtClean="0">
              <a:latin typeface="Arial" panose="020B0604020202020204" pitchFamily="34" charset="0"/>
              <a:cs typeface="Arial" panose="020B0604020202020204" pitchFamily="34" charset="0"/>
            </a:endParaRPr>
          </a:p>
          <a:p>
            <a:pPr marL="0" indent="0">
              <a:buNone/>
            </a:pPr>
            <a:r>
              <a:rPr lang="it-IT" sz="2000" b="1" dirty="0" smtClean="0">
                <a:latin typeface="Arial" panose="020B0604020202020204" pitchFamily="34" charset="0"/>
                <a:cs typeface="Arial" panose="020B0604020202020204" pitchFamily="34" charset="0"/>
              </a:rPr>
              <a:t>DPR n. 235 del 21-11-2007</a:t>
            </a:r>
          </a:p>
          <a:p>
            <a:r>
              <a:rPr lang="it-IT" sz="2000" b="1" dirty="0" smtClean="0">
                <a:latin typeface="Arial" panose="020B0604020202020204" pitchFamily="34" charset="0"/>
                <a:cs typeface="Arial" panose="020B0604020202020204" pitchFamily="34" charset="0"/>
              </a:rPr>
              <a:t>Lo statuto delle studentesse e degli studenti della scuola secondaria</a:t>
            </a:r>
          </a:p>
          <a:p>
            <a:endParaRPr lang="it-IT" sz="2000" b="1" dirty="0">
              <a:latin typeface="Arial" panose="020B0604020202020204" pitchFamily="34" charset="0"/>
              <a:cs typeface="Arial" panose="020B0604020202020204" pitchFamily="34" charset="0"/>
            </a:endParaRPr>
          </a:p>
        </p:txBody>
      </p:sp>
      <p:sp>
        <p:nvSpPr>
          <p:cNvPr id="4" name="Segnaposto piè di pagina 3"/>
          <p:cNvSpPr>
            <a:spLocks noGrp="1"/>
          </p:cNvSpPr>
          <p:nvPr>
            <p:ph type="ftr" sz="quarter" idx="11"/>
          </p:nvPr>
        </p:nvSpPr>
        <p:spPr/>
        <p:txBody>
          <a:bodyPr/>
          <a:lstStyle/>
          <a:p>
            <a:r>
              <a:rPr lang="it-IT" smtClean="0"/>
              <a:t>SVT dott.ssa PATRIZIA LIFONSO</a:t>
            </a:r>
            <a:endParaRPr lang="it-IT"/>
          </a:p>
        </p:txBody>
      </p:sp>
    </p:spTree>
    <p:extLst>
      <p:ext uri="{BB962C8B-B14F-4D97-AF65-F5344CB8AC3E}">
        <p14:creationId xmlns:p14="http://schemas.microsoft.com/office/powerpoint/2010/main" val="9854062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dirty="0" smtClean="0">
                <a:latin typeface="Arial" panose="020B0604020202020204" pitchFamily="34" charset="0"/>
                <a:cs typeface="Arial" panose="020B0604020202020204" pitchFamily="34" charset="0"/>
              </a:rPr>
              <a:t>LA RETE CON IL TERRITORIO</a:t>
            </a:r>
            <a:endParaRPr lang="it-IT" sz="2400" b="1" dirty="0">
              <a:latin typeface="Arial" panose="020B0604020202020204" pitchFamily="34" charset="0"/>
              <a:cs typeface="Arial" panose="020B0604020202020204" pitchFamily="34" charset="0"/>
            </a:endParaRPr>
          </a:p>
        </p:txBody>
      </p:sp>
      <p:sp>
        <p:nvSpPr>
          <p:cNvPr id="3" name="Segnaposto contenuto 2"/>
          <p:cNvSpPr>
            <a:spLocks noGrp="1"/>
          </p:cNvSpPr>
          <p:nvPr>
            <p:ph idx="1"/>
          </p:nvPr>
        </p:nvSpPr>
        <p:spPr/>
        <p:txBody>
          <a:bodyPr>
            <a:normAutofit/>
          </a:bodyPr>
          <a:lstStyle/>
          <a:p>
            <a:pPr marL="0" indent="0">
              <a:buNone/>
            </a:pPr>
            <a:r>
              <a:rPr lang="it-IT" sz="2000" b="1" dirty="0" smtClean="0">
                <a:latin typeface="Arial" panose="020B0604020202020204" pitchFamily="34" charset="0"/>
                <a:cs typeface="Arial" panose="020B0604020202020204" pitchFamily="34" charset="0"/>
              </a:rPr>
              <a:t>LOCALE E NON</a:t>
            </a:r>
          </a:p>
          <a:p>
            <a:r>
              <a:rPr lang="it-IT" sz="2000" b="1" dirty="0" smtClean="0">
                <a:latin typeface="Arial" panose="020B0604020202020204" pitchFamily="34" charset="0"/>
                <a:cs typeface="Arial" panose="020B0604020202020204" pitchFamily="34" charset="0"/>
              </a:rPr>
              <a:t>Enti </a:t>
            </a:r>
          </a:p>
          <a:p>
            <a:r>
              <a:rPr lang="it-IT" sz="2000" b="1" dirty="0" smtClean="0">
                <a:latin typeface="Arial" panose="020B0604020202020204" pitchFamily="34" charset="0"/>
                <a:cs typeface="Arial" panose="020B0604020202020204" pitchFamily="34" charset="0"/>
              </a:rPr>
              <a:t>Associazioni</a:t>
            </a:r>
          </a:p>
          <a:p>
            <a:r>
              <a:rPr lang="it-IT" sz="2000" b="1" dirty="0" smtClean="0">
                <a:latin typeface="Arial" panose="020B0604020202020204" pitchFamily="34" charset="0"/>
                <a:cs typeface="Arial" panose="020B0604020202020204" pitchFamily="34" charset="0"/>
              </a:rPr>
              <a:t>AUSL</a:t>
            </a:r>
          </a:p>
          <a:p>
            <a:r>
              <a:rPr lang="it-IT" sz="2000" b="1" dirty="0" smtClean="0">
                <a:latin typeface="Arial" panose="020B0604020202020204" pitchFamily="34" charset="0"/>
                <a:cs typeface="Arial" panose="020B0604020202020204" pitchFamily="34" charset="0"/>
              </a:rPr>
              <a:t>Altre scuole </a:t>
            </a:r>
            <a:r>
              <a:rPr lang="it-IT" sz="2000" dirty="0" smtClean="0">
                <a:latin typeface="Arial" panose="020B0604020202020204" pitchFamily="34" charset="0"/>
                <a:cs typeface="Arial" panose="020B0604020202020204" pitchFamily="34" charset="0"/>
              </a:rPr>
              <a:t>                                                                                           (scambio di buone pratiche, trasferibilità delle esperienze, confronto)</a:t>
            </a:r>
          </a:p>
          <a:p>
            <a:r>
              <a:rPr lang="it-IT" sz="2000" b="1" dirty="0" smtClean="0">
                <a:latin typeface="Arial" panose="020B0604020202020204" pitchFamily="34" charset="0"/>
                <a:cs typeface="Arial" panose="020B0604020202020204" pitchFamily="34" charset="0"/>
              </a:rPr>
              <a:t>Università </a:t>
            </a:r>
          </a:p>
          <a:p>
            <a:r>
              <a:rPr lang="it-IT" sz="2000" b="1" dirty="0" smtClean="0">
                <a:latin typeface="Arial" panose="020B0604020202020204" pitchFamily="34" charset="0"/>
                <a:cs typeface="Arial" panose="020B0604020202020204" pitchFamily="34" charset="0"/>
              </a:rPr>
              <a:t>Parrocchia</a:t>
            </a:r>
          </a:p>
          <a:p>
            <a:r>
              <a:rPr lang="it-IT" sz="2000" b="1" dirty="0" smtClean="0">
                <a:latin typeface="Arial" panose="020B0604020202020204" pitchFamily="34" charset="0"/>
                <a:cs typeface="Arial" panose="020B0604020202020204" pitchFamily="34" charset="0"/>
              </a:rPr>
              <a:t>Esperti                                                                                                       </a:t>
            </a:r>
            <a:r>
              <a:rPr lang="it-IT" sz="2000" dirty="0" smtClean="0">
                <a:latin typeface="Arial" panose="020B0604020202020204" pitchFamily="34" charset="0"/>
                <a:cs typeface="Arial" panose="020B0604020202020204" pitchFamily="34" charset="0"/>
              </a:rPr>
              <a:t>(portatori di competenze specifiche, condivisione di obiettivi comuni)</a:t>
            </a:r>
            <a:endParaRPr lang="it-IT" sz="2000" b="1" dirty="0">
              <a:latin typeface="Arial" panose="020B0604020202020204" pitchFamily="34" charset="0"/>
              <a:cs typeface="Arial" panose="020B0604020202020204" pitchFamily="34" charset="0"/>
            </a:endParaRPr>
          </a:p>
        </p:txBody>
      </p:sp>
      <p:sp>
        <p:nvSpPr>
          <p:cNvPr id="4" name="Segnaposto piè di pagina 3"/>
          <p:cNvSpPr>
            <a:spLocks noGrp="1"/>
          </p:cNvSpPr>
          <p:nvPr>
            <p:ph type="ftr" sz="quarter" idx="11"/>
          </p:nvPr>
        </p:nvSpPr>
        <p:spPr/>
        <p:txBody>
          <a:bodyPr/>
          <a:lstStyle/>
          <a:p>
            <a:r>
              <a:rPr lang="it-IT" smtClean="0"/>
              <a:t>SVT dott.ssa PATRIZIA LIFONSO</a:t>
            </a:r>
            <a:endParaRPr lang="it-IT"/>
          </a:p>
        </p:txBody>
      </p:sp>
    </p:spTree>
    <p:extLst>
      <p:ext uri="{BB962C8B-B14F-4D97-AF65-F5344CB8AC3E}">
        <p14:creationId xmlns:p14="http://schemas.microsoft.com/office/powerpoint/2010/main" val="5658236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marL="0" indent="0">
              <a:buNone/>
            </a:pPr>
            <a:r>
              <a:rPr lang="it-IT" sz="2000" dirty="0" smtClean="0">
                <a:latin typeface="Arial" panose="020B0604020202020204" pitchFamily="34" charset="0"/>
                <a:cs typeface="Arial" panose="020B0604020202020204" pitchFamily="34" charset="0"/>
              </a:rPr>
              <a:t>Se è vero che l’autonomia rappresenta la forma istituzionale che consente alla scuola di meglio esplicitare la propria azione non deve, comunque, essere considerata una panacea. Richiede una serie di attenzioni e condizioni: risorse adeguate, valorizzazione, sostegno e supporto da parte di soggetti istituzionali e del privato sociale in azioni di corresponsabilità, formazione iniziale ed in servizio.</a:t>
            </a:r>
          </a:p>
          <a:p>
            <a:pPr marL="0" indent="0">
              <a:buNone/>
            </a:pPr>
            <a:endParaRPr lang="it-IT" sz="2000" dirty="0">
              <a:latin typeface="Arial" panose="020B0604020202020204" pitchFamily="34" charset="0"/>
              <a:cs typeface="Arial" panose="020B0604020202020204" pitchFamily="34" charset="0"/>
            </a:endParaRPr>
          </a:p>
          <a:p>
            <a:pPr marL="0" indent="0" algn="ctr">
              <a:buNone/>
            </a:pPr>
            <a:r>
              <a:rPr lang="it-IT" sz="2400" b="1" u="sng" dirty="0" smtClean="0">
                <a:latin typeface="Arial" panose="020B0604020202020204" pitchFamily="34" charset="0"/>
                <a:cs typeface="Arial" panose="020B0604020202020204" pitchFamily="34" charset="0"/>
              </a:rPr>
              <a:t>L’accessibilità pedagogica è avere buone relazioni!</a:t>
            </a:r>
            <a:endParaRPr lang="it-IT" sz="2400" b="1" u="sng" dirty="0">
              <a:latin typeface="Arial" panose="020B0604020202020204" pitchFamily="34" charset="0"/>
              <a:cs typeface="Arial" panose="020B0604020202020204" pitchFamily="34" charset="0"/>
            </a:endParaRPr>
          </a:p>
        </p:txBody>
      </p:sp>
      <p:sp>
        <p:nvSpPr>
          <p:cNvPr id="4" name="Segnaposto piè di pagina 3"/>
          <p:cNvSpPr>
            <a:spLocks noGrp="1"/>
          </p:cNvSpPr>
          <p:nvPr>
            <p:ph type="ftr" sz="quarter" idx="11"/>
          </p:nvPr>
        </p:nvSpPr>
        <p:spPr/>
        <p:txBody>
          <a:bodyPr/>
          <a:lstStyle/>
          <a:p>
            <a:r>
              <a:rPr lang="it-IT" smtClean="0"/>
              <a:t>SVT dott.ssa PATRIZIA LIFONSO</a:t>
            </a:r>
            <a:endParaRPr lang="it-IT"/>
          </a:p>
        </p:txBody>
      </p:sp>
    </p:spTree>
    <p:extLst>
      <p:ext uri="{BB962C8B-B14F-4D97-AF65-F5344CB8AC3E}">
        <p14:creationId xmlns:p14="http://schemas.microsoft.com/office/powerpoint/2010/main" val="24703510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74086" y="404664"/>
            <a:ext cx="8229600" cy="1143000"/>
          </a:xfrm>
        </p:spPr>
        <p:txBody>
          <a:bodyPr>
            <a:normAutofit/>
          </a:bodyPr>
          <a:lstStyle/>
          <a:p>
            <a:r>
              <a:rPr lang="it-IT" sz="2000" b="1" dirty="0" smtClean="0">
                <a:latin typeface="Arial" panose="020B0604020202020204" pitchFamily="34" charset="0"/>
                <a:cs typeface="Arial" panose="020B0604020202020204" pitchFamily="34" charset="0"/>
              </a:rPr>
              <a:t>LA COLLABORAZIONE COME FORMA DI POLITICA EDUCATIVA</a:t>
            </a:r>
            <a:endParaRPr lang="it-IT" sz="2000" b="1" dirty="0">
              <a:latin typeface="Arial" panose="020B0604020202020204" pitchFamily="34" charset="0"/>
              <a:cs typeface="Arial" panose="020B0604020202020204" pitchFamily="34" charset="0"/>
            </a:endParaRPr>
          </a:p>
        </p:txBody>
      </p:sp>
      <p:sp>
        <p:nvSpPr>
          <p:cNvPr id="3" name="Segnaposto contenuto 2"/>
          <p:cNvSpPr>
            <a:spLocks noGrp="1"/>
          </p:cNvSpPr>
          <p:nvPr>
            <p:ph idx="1"/>
          </p:nvPr>
        </p:nvSpPr>
        <p:spPr>
          <a:xfrm>
            <a:off x="395536" y="1600200"/>
            <a:ext cx="8291264" cy="4997152"/>
          </a:xfrm>
          <a:noFill/>
        </p:spPr>
        <p:txBody>
          <a:bodyPr/>
          <a:lstStyle/>
          <a:p>
            <a:pPr marL="0" indent="0">
              <a:buNone/>
            </a:pPr>
            <a:r>
              <a:rPr lang="it-IT" dirty="0" smtClean="0"/>
              <a:t>    </a:t>
            </a:r>
          </a:p>
          <a:p>
            <a:endParaRPr lang="it-IT" dirty="0"/>
          </a:p>
          <a:p>
            <a:endParaRPr lang="it-IT" dirty="0" smtClean="0"/>
          </a:p>
          <a:p>
            <a:endParaRPr lang="it-IT" dirty="0"/>
          </a:p>
          <a:p>
            <a:endParaRPr lang="it-IT" dirty="0" smtClean="0"/>
          </a:p>
          <a:p>
            <a:endParaRPr lang="it-IT" dirty="0"/>
          </a:p>
          <a:p>
            <a:endParaRPr lang="it-IT" dirty="0" smtClean="0"/>
          </a:p>
          <a:p>
            <a:pPr marL="0" indent="0">
              <a:buNone/>
            </a:pPr>
            <a:r>
              <a:rPr lang="it-IT" dirty="0" smtClean="0"/>
              <a:t>                                                    </a:t>
            </a:r>
            <a:endParaRPr lang="it-IT" dirty="0"/>
          </a:p>
        </p:txBody>
      </p:sp>
      <p:sp>
        <p:nvSpPr>
          <p:cNvPr id="4" name="Ovale 3"/>
          <p:cNvSpPr/>
          <p:nvPr/>
        </p:nvSpPr>
        <p:spPr>
          <a:xfrm>
            <a:off x="3473624" y="2173167"/>
            <a:ext cx="2232248" cy="1512169"/>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smtClean="0">
                <a:solidFill>
                  <a:schemeClr val="tx1"/>
                </a:solidFill>
              </a:rPr>
              <a:t>RETE </a:t>
            </a:r>
            <a:r>
              <a:rPr lang="it-IT" b="1" dirty="0" smtClean="0">
                <a:solidFill>
                  <a:schemeClr val="tx1"/>
                </a:solidFill>
              </a:rPr>
              <a:t>ALLEANZE</a:t>
            </a:r>
            <a:endParaRPr lang="it-IT" b="1" dirty="0">
              <a:solidFill>
                <a:schemeClr val="tx1"/>
              </a:solidFill>
            </a:endParaRPr>
          </a:p>
        </p:txBody>
      </p:sp>
      <p:cxnSp>
        <p:nvCxnSpPr>
          <p:cNvPr id="6" name="Connettore 2 5"/>
          <p:cNvCxnSpPr/>
          <p:nvPr/>
        </p:nvCxnSpPr>
        <p:spPr>
          <a:xfrm flipH="1">
            <a:off x="2771801" y="3214138"/>
            <a:ext cx="701823" cy="18118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Connettore 2 15"/>
          <p:cNvCxnSpPr>
            <a:stCxn id="4" idx="4"/>
          </p:cNvCxnSpPr>
          <p:nvPr/>
        </p:nvCxnSpPr>
        <p:spPr>
          <a:xfrm>
            <a:off x="4589748" y="3685336"/>
            <a:ext cx="0" cy="72007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Connettore 2 20"/>
          <p:cNvCxnSpPr/>
          <p:nvPr/>
        </p:nvCxnSpPr>
        <p:spPr>
          <a:xfrm>
            <a:off x="5647184" y="3217623"/>
            <a:ext cx="581000" cy="35539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6" name="CasellaDiTesto 45"/>
          <p:cNvSpPr txBox="1"/>
          <p:nvPr/>
        </p:nvSpPr>
        <p:spPr>
          <a:xfrm>
            <a:off x="6732240" y="2559920"/>
            <a:ext cx="184731" cy="369332"/>
          </a:xfrm>
          <a:prstGeom prst="rect">
            <a:avLst/>
          </a:prstGeom>
          <a:noFill/>
        </p:spPr>
        <p:txBody>
          <a:bodyPr wrap="none" rtlCol="0">
            <a:spAutoFit/>
          </a:bodyPr>
          <a:lstStyle/>
          <a:p>
            <a:endParaRPr lang="it-IT" dirty="0"/>
          </a:p>
        </p:txBody>
      </p:sp>
      <p:sp>
        <p:nvSpPr>
          <p:cNvPr id="47" name="Ovale 46"/>
          <p:cNvSpPr/>
          <p:nvPr/>
        </p:nvSpPr>
        <p:spPr>
          <a:xfrm>
            <a:off x="6228184" y="3217623"/>
            <a:ext cx="2088232" cy="114747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tx1"/>
                </a:solidFill>
              </a:rPr>
              <a:t>SCUOLA</a:t>
            </a:r>
            <a:endParaRPr lang="it-IT" b="1" dirty="0">
              <a:solidFill>
                <a:schemeClr val="tx1"/>
              </a:solidFill>
            </a:endParaRPr>
          </a:p>
        </p:txBody>
      </p:sp>
      <p:sp>
        <p:nvSpPr>
          <p:cNvPr id="54" name="Ovale 53"/>
          <p:cNvSpPr/>
          <p:nvPr/>
        </p:nvSpPr>
        <p:spPr>
          <a:xfrm>
            <a:off x="3473624" y="4365102"/>
            <a:ext cx="2030524" cy="11521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tx1"/>
                </a:solidFill>
              </a:rPr>
              <a:t>FAMIGLIA</a:t>
            </a:r>
            <a:endParaRPr lang="it-IT" b="1" dirty="0">
              <a:solidFill>
                <a:schemeClr val="tx1"/>
              </a:solidFill>
            </a:endParaRPr>
          </a:p>
        </p:txBody>
      </p:sp>
      <p:sp>
        <p:nvSpPr>
          <p:cNvPr id="57" name="Ovale 56"/>
          <p:cNvSpPr/>
          <p:nvPr/>
        </p:nvSpPr>
        <p:spPr>
          <a:xfrm>
            <a:off x="827584" y="3053281"/>
            <a:ext cx="2088232" cy="131182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tx1"/>
                </a:solidFill>
              </a:rPr>
              <a:t>TERRITORIO </a:t>
            </a:r>
          </a:p>
          <a:p>
            <a:pPr algn="ctr"/>
            <a:endParaRPr lang="it-IT" b="1" dirty="0">
              <a:solidFill>
                <a:schemeClr val="tx1"/>
              </a:solidFill>
            </a:endParaRPr>
          </a:p>
        </p:txBody>
      </p:sp>
      <p:sp>
        <p:nvSpPr>
          <p:cNvPr id="59" name="Segnaposto piè di pagina 58"/>
          <p:cNvSpPr>
            <a:spLocks noGrp="1"/>
          </p:cNvSpPr>
          <p:nvPr>
            <p:ph type="ftr" sz="quarter" idx="11"/>
          </p:nvPr>
        </p:nvSpPr>
        <p:spPr/>
        <p:txBody>
          <a:bodyPr/>
          <a:lstStyle/>
          <a:p>
            <a:r>
              <a:rPr lang="it-IT" dirty="0" smtClean="0">
                <a:solidFill>
                  <a:schemeClr val="tx1"/>
                </a:solidFill>
              </a:rPr>
              <a:t>SVT dott.ssa PATRIZIA LIFONSO</a:t>
            </a:r>
            <a:endParaRPr lang="it-IT" dirty="0">
              <a:solidFill>
                <a:schemeClr val="tx1"/>
              </a:solidFill>
            </a:endParaRPr>
          </a:p>
        </p:txBody>
      </p:sp>
      <p:cxnSp>
        <p:nvCxnSpPr>
          <p:cNvPr id="7" name="Connettore 2 6"/>
          <p:cNvCxnSpPr/>
          <p:nvPr/>
        </p:nvCxnSpPr>
        <p:spPr>
          <a:xfrm>
            <a:off x="1691680" y="4538554"/>
            <a:ext cx="0" cy="4026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97953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dirty="0" smtClean="0"/>
              <a:t>LA SCUOLA INCLUSIVA</a:t>
            </a:r>
            <a:endParaRPr lang="it-IT" sz="2400" b="1" dirty="0"/>
          </a:p>
        </p:txBody>
      </p:sp>
      <p:sp>
        <p:nvSpPr>
          <p:cNvPr id="3" name="Segnaposto contenuto 2"/>
          <p:cNvSpPr>
            <a:spLocks noGrp="1"/>
          </p:cNvSpPr>
          <p:nvPr>
            <p:ph idx="1"/>
          </p:nvPr>
        </p:nvSpPr>
        <p:spPr>
          <a:xfrm>
            <a:off x="467544" y="1196752"/>
            <a:ext cx="8219256" cy="5001419"/>
          </a:xfrm>
        </p:spPr>
        <p:txBody>
          <a:bodyPr>
            <a:normAutofit/>
          </a:bodyPr>
          <a:lstStyle/>
          <a:p>
            <a:pPr marL="0" indent="0">
              <a:buNone/>
            </a:pPr>
            <a:r>
              <a:rPr lang="it-IT" sz="2000" b="1" dirty="0" smtClean="0">
                <a:latin typeface="Arial" panose="020B0604020202020204" pitchFamily="34" charset="0"/>
                <a:cs typeface="Arial" panose="020B0604020202020204" pitchFamily="34" charset="0"/>
              </a:rPr>
              <a:t>L’INCLUSIONE </a:t>
            </a:r>
            <a:r>
              <a:rPr lang="it-IT" sz="2000" dirty="0" smtClean="0">
                <a:latin typeface="Arial" panose="020B0604020202020204" pitchFamily="34" charset="0"/>
                <a:cs typeface="Arial" panose="020B0604020202020204" pitchFamily="34" charset="0"/>
              </a:rPr>
              <a:t>chiama in causa il nostro modo di fare scuola, perché parlare di </a:t>
            </a:r>
            <a:r>
              <a:rPr lang="it-IT" sz="2000" b="1" dirty="0" smtClean="0">
                <a:latin typeface="Arial" panose="020B0604020202020204" pitchFamily="34" charset="0"/>
                <a:cs typeface="Arial" panose="020B0604020202020204" pitchFamily="34" charset="0"/>
              </a:rPr>
              <a:t>inclusione </a:t>
            </a:r>
            <a:r>
              <a:rPr lang="it-IT" sz="2000" dirty="0" smtClean="0">
                <a:latin typeface="Arial" panose="020B0604020202020204" pitchFamily="34" charset="0"/>
                <a:cs typeface="Arial" panose="020B0604020202020204" pitchFamily="34" charset="0"/>
              </a:rPr>
              <a:t>vuol dire soprattutto parlare di </a:t>
            </a:r>
            <a:r>
              <a:rPr lang="it-IT" sz="2000" b="1" dirty="0" smtClean="0">
                <a:latin typeface="Arial" panose="020B0604020202020204" pitchFamily="34" charset="0"/>
                <a:cs typeface="Arial" panose="020B0604020202020204" pitchFamily="34" charset="0"/>
              </a:rPr>
              <a:t>CONTESTO…</a:t>
            </a:r>
            <a:endParaRPr lang="it-IT" sz="2000" dirty="0" smtClean="0">
              <a:latin typeface="Arial" panose="020B0604020202020204" pitchFamily="34" charset="0"/>
              <a:cs typeface="Arial" panose="020B0604020202020204" pitchFamily="34" charset="0"/>
            </a:endParaRPr>
          </a:p>
          <a:p>
            <a:pPr marL="0" indent="0">
              <a:buNone/>
            </a:pPr>
            <a:endParaRPr lang="it-IT" sz="2000" b="1" dirty="0" smtClean="0">
              <a:latin typeface="Arial" panose="020B0604020202020204" pitchFamily="34" charset="0"/>
              <a:cs typeface="Arial" panose="020B0604020202020204" pitchFamily="34" charset="0"/>
            </a:endParaRPr>
          </a:p>
          <a:p>
            <a:pPr marL="0" indent="0">
              <a:buNone/>
            </a:pPr>
            <a:r>
              <a:rPr lang="it-IT" sz="2000" dirty="0" smtClean="0">
                <a:latin typeface="Arial" panose="020B0604020202020204" pitchFamily="34" charset="0"/>
                <a:cs typeface="Arial" panose="020B0604020202020204" pitchFamily="34" charset="0"/>
              </a:rPr>
              <a:t>Un </a:t>
            </a:r>
            <a:r>
              <a:rPr lang="it-IT" sz="2000" b="1" dirty="0" smtClean="0">
                <a:latin typeface="Arial" panose="020B0604020202020204" pitchFamily="34" charset="0"/>
                <a:cs typeface="Arial" panose="020B0604020202020204" pitchFamily="34" charset="0"/>
              </a:rPr>
              <a:t>contesto </a:t>
            </a:r>
            <a:r>
              <a:rPr lang="it-IT" sz="2000" dirty="0" smtClean="0">
                <a:latin typeface="Arial" panose="020B0604020202020204" pitchFamily="34" charset="0"/>
                <a:cs typeface="Arial" panose="020B0604020202020204" pitchFamily="34" charset="0"/>
              </a:rPr>
              <a:t>che come sottolinea « </a:t>
            </a:r>
            <a:r>
              <a:rPr lang="it-IT" sz="2000" b="1" dirty="0" smtClean="0">
                <a:latin typeface="Arial" panose="020B0604020202020204" pitchFamily="34" charset="0"/>
                <a:cs typeface="Arial" panose="020B0604020202020204" pitchFamily="34" charset="0"/>
              </a:rPr>
              <a:t>L’INDEX per l’ INCLUSIONE»» </a:t>
            </a:r>
            <a:r>
              <a:rPr lang="it-IT" sz="2000" dirty="0" smtClean="0">
                <a:latin typeface="Arial" panose="020B0604020202020204" pitchFamily="34" charset="0"/>
                <a:cs typeface="Arial" panose="020B0604020202020204" pitchFamily="34" charset="0"/>
              </a:rPr>
              <a:t>deve proporsi di garantire la </a:t>
            </a:r>
            <a:r>
              <a:rPr lang="it-IT" sz="2000" b="1" dirty="0" smtClean="0">
                <a:latin typeface="Arial" panose="020B0604020202020204" pitchFamily="34" charset="0"/>
                <a:cs typeface="Arial" panose="020B0604020202020204" pitchFamily="34" charset="0"/>
              </a:rPr>
              <a:t>«piena partecipazione </a:t>
            </a:r>
            <a:r>
              <a:rPr lang="it-IT" sz="2000" dirty="0" smtClean="0">
                <a:latin typeface="Arial" panose="020B0604020202020204" pitchFamily="34" charset="0"/>
                <a:cs typeface="Arial" panose="020B0604020202020204" pitchFamily="34" charset="0"/>
              </a:rPr>
              <a:t> e il </a:t>
            </a:r>
            <a:r>
              <a:rPr lang="it-IT" sz="2000" b="1" dirty="0" smtClean="0">
                <a:latin typeface="Arial" panose="020B0604020202020204" pitchFamily="34" charset="0"/>
                <a:cs typeface="Arial" panose="020B0604020202020204" pitchFamily="34" charset="0"/>
              </a:rPr>
              <a:t>massimo sviluppo possibile» </a:t>
            </a:r>
            <a:r>
              <a:rPr lang="it-IT" sz="2000" dirty="0" smtClean="0">
                <a:latin typeface="Arial" panose="020B0604020202020204" pitchFamily="34" charset="0"/>
                <a:cs typeface="Arial" panose="020B0604020202020204" pitchFamily="34" charset="0"/>
              </a:rPr>
              <a:t>di tutti i membri della comunità.</a:t>
            </a:r>
          </a:p>
          <a:p>
            <a:pPr marL="0" indent="0">
              <a:buNone/>
            </a:pPr>
            <a:endParaRPr lang="it-IT" sz="2000" b="1" i="1" u="sng" dirty="0" smtClean="0">
              <a:latin typeface="Arial" panose="020B0604020202020204" pitchFamily="34" charset="0"/>
              <a:cs typeface="Arial" panose="020B0604020202020204" pitchFamily="34" charset="0"/>
            </a:endParaRPr>
          </a:p>
          <a:p>
            <a:pPr marL="0" indent="0">
              <a:buNone/>
            </a:pPr>
            <a:r>
              <a:rPr lang="it-IT" sz="2000" b="1" i="1" u="sng" dirty="0" smtClean="0">
                <a:latin typeface="Arial" panose="020B0604020202020204" pitchFamily="34" charset="0"/>
                <a:cs typeface="Arial" panose="020B0604020202020204" pitchFamily="34" charset="0"/>
              </a:rPr>
              <a:t>INCLUDERE </a:t>
            </a:r>
            <a:r>
              <a:rPr lang="it-IT" sz="2000" b="1" dirty="0" smtClean="0">
                <a:latin typeface="Arial" panose="020B0604020202020204" pitchFamily="34" charset="0"/>
                <a:cs typeface="Arial" panose="020B0604020202020204" pitchFamily="34" charset="0"/>
              </a:rPr>
              <a:t> è </a:t>
            </a:r>
            <a:r>
              <a:rPr lang="it-IT" sz="2000" b="1" i="1" dirty="0" smtClean="0">
                <a:latin typeface="Arial" panose="020B0604020202020204" pitchFamily="34" charset="0"/>
                <a:cs typeface="Arial" panose="020B0604020202020204" pitchFamily="34" charset="0"/>
              </a:rPr>
              <a:t>«un fare entrare» </a:t>
            </a:r>
            <a:r>
              <a:rPr lang="it-IT" sz="2000" i="1" dirty="0" smtClean="0">
                <a:latin typeface="Arial" panose="020B0604020202020204" pitchFamily="34" charset="0"/>
                <a:cs typeface="Arial" panose="020B0604020202020204" pitchFamily="34" charset="0"/>
              </a:rPr>
              <a:t>(matrioske)</a:t>
            </a:r>
          </a:p>
          <a:p>
            <a:pPr marL="0" indent="0">
              <a:buNone/>
            </a:pPr>
            <a:endParaRPr lang="it-IT" sz="2000" i="1" dirty="0" smtClean="0">
              <a:latin typeface="Arial" panose="020B0604020202020204" pitchFamily="34" charset="0"/>
              <a:cs typeface="Arial" panose="020B0604020202020204" pitchFamily="34" charset="0"/>
            </a:endParaRPr>
          </a:p>
          <a:p>
            <a:pPr marL="0" indent="0">
              <a:buNone/>
            </a:pPr>
            <a:endParaRPr lang="it-IT" sz="2000" b="1" i="1" u="sng" dirty="0">
              <a:latin typeface="Arial" panose="020B0604020202020204" pitchFamily="34" charset="0"/>
              <a:cs typeface="Arial" panose="020B0604020202020204" pitchFamily="34" charset="0"/>
            </a:endParaRPr>
          </a:p>
          <a:p>
            <a:pPr marL="0" indent="0">
              <a:buNone/>
            </a:pPr>
            <a:r>
              <a:rPr lang="it-IT" sz="2000" b="1" i="1" dirty="0" smtClean="0">
                <a:latin typeface="Arial" panose="020B0604020202020204" pitchFamily="34" charset="0"/>
                <a:cs typeface="Arial" panose="020B0604020202020204" pitchFamily="34" charset="0"/>
              </a:rPr>
              <a:t>LA SCUOLA, in </a:t>
            </a:r>
            <a:r>
              <a:rPr lang="it-IT" sz="2000" i="1" dirty="0" smtClean="0">
                <a:solidFill>
                  <a:srgbClr val="FF0000"/>
                </a:solidFill>
                <a:latin typeface="Arial" panose="020B0604020202020204" pitchFamily="34" charset="0"/>
                <a:cs typeface="Arial" panose="020B0604020202020204" pitchFamily="34" charset="0"/>
              </a:rPr>
              <a:t>qualità</a:t>
            </a:r>
            <a:r>
              <a:rPr lang="it-IT" sz="2000" b="1" i="1" dirty="0" smtClean="0">
                <a:latin typeface="Arial" panose="020B0604020202020204" pitchFamily="34" charset="0"/>
                <a:cs typeface="Arial" panose="020B0604020202020204" pitchFamily="34" charset="0"/>
              </a:rPr>
              <a:t> </a:t>
            </a:r>
            <a:r>
              <a:rPr lang="it-IT" sz="2000" b="1" dirty="0" smtClean="0">
                <a:latin typeface="Arial" panose="020B0604020202020204" pitchFamily="34" charset="0"/>
                <a:cs typeface="Arial" panose="020B0604020202020204" pitchFamily="34" charset="0"/>
              </a:rPr>
              <a:t>di </a:t>
            </a:r>
            <a:r>
              <a:rPr lang="it-IT" sz="2000" b="1" i="1" dirty="0" smtClean="0">
                <a:latin typeface="Arial" panose="020B0604020202020204" pitchFamily="34" charset="0"/>
                <a:cs typeface="Arial" panose="020B0604020202020204" pitchFamily="34" charset="0"/>
              </a:rPr>
              <a:t>Comunità educante che interagisce con la più grande comunità sociale,  è chiamata a costruire positive e costruttive relazioni improntate al dialogo e alla collaborazione.</a:t>
            </a:r>
            <a:endParaRPr lang="it-IT" sz="2000" b="1" dirty="0">
              <a:latin typeface="Arial" panose="020B0604020202020204" pitchFamily="34" charset="0"/>
              <a:cs typeface="Arial" panose="020B0604020202020204" pitchFamily="34" charset="0"/>
            </a:endParaRPr>
          </a:p>
        </p:txBody>
      </p:sp>
      <p:sp>
        <p:nvSpPr>
          <p:cNvPr id="4" name="Segnaposto piè di pagina 3"/>
          <p:cNvSpPr>
            <a:spLocks noGrp="1"/>
          </p:cNvSpPr>
          <p:nvPr>
            <p:ph type="ftr" sz="quarter" idx="11"/>
          </p:nvPr>
        </p:nvSpPr>
        <p:spPr/>
        <p:txBody>
          <a:bodyPr/>
          <a:lstStyle/>
          <a:p>
            <a:r>
              <a:rPr lang="it-IT" smtClean="0"/>
              <a:t>SVT dott.ssa PATRIZIA LIFONSO</a:t>
            </a:r>
            <a:endParaRPr lang="it-IT"/>
          </a:p>
        </p:txBody>
      </p:sp>
    </p:spTree>
    <p:extLst>
      <p:ext uri="{BB962C8B-B14F-4D97-AF65-F5344CB8AC3E}">
        <p14:creationId xmlns:p14="http://schemas.microsoft.com/office/powerpoint/2010/main" val="2835859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dirty="0" smtClean="0">
                <a:latin typeface="Arial" panose="020B0604020202020204" pitchFamily="34" charset="0"/>
                <a:cs typeface="Arial" panose="020B0604020202020204" pitchFamily="34" charset="0"/>
              </a:rPr>
              <a:t>SCUOLA INCLUSIVA FRUTTO DI AZIONI DI SISTEMA</a:t>
            </a:r>
            <a:endParaRPr lang="it-IT" sz="2400" b="1" dirty="0">
              <a:latin typeface="Arial" panose="020B0604020202020204" pitchFamily="34" charset="0"/>
              <a:cs typeface="Arial" panose="020B0604020202020204" pitchFamily="34" charset="0"/>
            </a:endParaRPr>
          </a:p>
        </p:txBody>
      </p:sp>
      <p:sp>
        <p:nvSpPr>
          <p:cNvPr id="3" name="Segnaposto contenuto 2"/>
          <p:cNvSpPr>
            <a:spLocks noGrp="1"/>
          </p:cNvSpPr>
          <p:nvPr>
            <p:ph idx="1"/>
          </p:nvPr>
        </p:nvSpPr>
        <p:spPr/>
        <p:txBody>
          <a:bodyPr>
            <a:normAutofit/>
          </a:bodyPr>
          <a:lstStyle/>
          <a:p>
            <a:pPr marL="0" indent="0">
              <a:buNone/>
            </a:pPr>
            <a:r>
              <a:rPr lang="it-IT" sz="1800" b="1" dirty="0" smtClean="0">
                <a:latin typeface="Arial" panose="020B0604020202020204" pitchFamily="34" charset="0"/>
                <a:cs typeface="Arial" panose="020B0604020202020204" pitchFamily="34" charset="0"/>
              </a:rPr>
              <a:t>La relazione educativa SI GIOCA sulle ALLEANZE</a:t>
            </a:r>
          </a:p>
          <a:p>
            <a:endParaRPr lang="it-IT" sz="1400" b="1" dirty="0">
              <a:latin typeface="Arial" panose="020B0604020202020204" pitchFamily="34" charset="0"/>
              <a:cs typeface="Arial" panose="020B0604020202020204" pitchFamily="34" charset="0"/>
            </a:endParaRPr>
          </a:p>
          <a:p>
            <a:r>
              <a:rPr lang="it-IT" sz="1800" dirty="0" smtClean="0">
                <a:latin typeface="Arial" panose="020B0604020202020204" pitchFamily="34" charset="0"/>
                <a:cs typeface="Arial" panose="020B0604020202020204" pitchFamily="34" charset="0"/>
              </a:rPr>
              <a:t>Costruzione di reti</a:t>
            </a:r>
          </a:p>
          <a:p>
            <a:r>
              <a:rPr lang="it-IT" sz="1800" dirty="0" smtClean="0">
                <a:latin typeface="Arial" panose="020B0604020202020204" pitchFamily="34" charset="0"/>
                <a:cs typeface="Arial" panose="020B0604020202020204" pitchFamily="34" charset="0"/>
              </a:rPr>
              <a:t>Promozione di occasioni sociali</a:t>
            </a:r>
          </a:p>
          <a:p>
            <a:r>
              <a:rPr lang="it-IT" sz="1800" dirty="0" smtClean="0">
                <a:latin typeface="Arial" panose="020B0604020202020204" pitchFamily="34" charset="0"/>
                <a:cs typeface="Arial" panose="020B0604020202020204" pitchFamily="34" charset="0"/>
              </a:rPr>
              <a:t>Pratica di una pedagogia responsabile </a:t>
            </a:r>
          </a:p>
          <a:p>
            <a:pPr marL="0" indent="0" algn="ctr">
              <a:buNone/>
            </a:pPr>
            <a:endParaRPr lang="it-IT" sz="1800" b="1" dirty="0" smtClean="0">
              <a:latin typeface="Arial" panose="020B0604020202020204" pitchFamily="34" charset="0"/>
              <a:cs typeface="Arial" panose="020B0604020202020204" pitchFamily="34" charset="0"/>
            </a:endParaRPr>
          </a:p>
          <a:p>
            <a:pPr marL="0" indent="0" algn="ctr">
              <a:buNone/>
            </a:pPr>
            <a:r>
              <a:rPr lang="it-IT" sz="1800" b="1" u="sng" dirty="0" smtClean="0">
                <a:latin typeface="Arial" panose="020B0604020202020204" pitchFamily="34" charset="0"/>
                <a:cs typeface="Arial" panose="020B0604020202020204" pitchFamily="34" charset="0"/>
              </a:rPr>
              <a:t>Attraverso </a:t>
            </a:r>
          </a:p>
          <a:p>
            <a:pPr marL="0" indent="0">
              <a:buNone/>
            </a:pPr>
            <a:r>
              <a:rPr lang="it-IT" sz="1600" b="1" dirty="0" smtClean="0">
                <a:latin typeface="Arial" panose="020B0604020202020204" pitchFamily="34" charset="0"/>
                <a:cs typeface="Arial" panose="020B0604020202020204" pitchFamily="34" charset="0"/>
              </a:rPr>
              <a:t>         Un agire SISTEMICO                                              Un agire SISTEMATICO</a:t>
            </a:r>
          </a:p>
          <a:p>
            <a:pPr marL="0" indent="0">
              <a:buNone/>
            </a:pPr>
            <a:r>
              <a:rPr lang="it-IT" sz="1600" b="1" dirty="0">
                <a:latin typeface="Arial" panose="020B0604020202020204" pitchFamily="34" charset="0"/>
                <a:cs typeface="Arial" panose="020B0604020202020204" pitchFamily="34" charset="0"/>
              </a:rPr>
              <a:t> </a:t>
            </a:r>
            <a:r>
              <a:rPr lang="it-IT" sz="1600" b="1" dirty="0" smtClean="0">
                <a:latin typeface="Arial" panose="020B0604020202020204" pitchFamily="34" charset="0"/>
                <a:cs typeface="Arial" panose="020B0604020202020204" pitchFamily="34" charset="0"/>
              </a:rPr>
              <a:t>           compartecipato:                                                              continuità</a:t>
            </a:r>
          </a:p>
          <a:p>
            <a:pPr marL="0" indent="0">
              <a:buNone/>
            </a:pPr>
            <a:endParaRPr lang="it-IT" sz="1600" b="1" dirty="0">
              <a:latin typeface="Arial" panose="020B0604020202020204" pitchFamily="34" charset="0"/>
              <a:cs typeface="Arial" panose="020B0604020202020204" pitchFamily="34" charset="0"/>
            </a:endParaRPr>
          </a:p>
          <a:p>
            <a:r>
              <a:rPr lang="it-IT" sz="1600" b="1" dirty="0">
                <a:latin typeface="Arial" panose="020B0604020202020204" pitchFamily="34" charset="0"/>
                <a:cs typeface="Arial" panose="020B0604020202020204" pitchFamily="34" charset="0"/>
              </a:rPr>
              <a:t> </a:t>
            </a:r>
            <a:r>
              <a:rPr lang="it-IT" sz="1600" b="1" dirty="0" smtClean="0">
                <a:latin typeface="Arial" panose="020B0604020202020204" pitchFamily="34" charset="0"/>
                <a:cs typeface="Arial" panose="020B0604020202020204" pitchFamily="34" charset="0"/>
              </a:rPr>
              <a:t>FAMIGLIA                                                                     SINCRONICA o orizzontale </a:t>
            </a:r>
          </a:p>
          <a:p>
            <a:r>
              <a:rPr lang="it-IT" sz="1600" b="1" dirty="0" smtClean="0">
                <a:latin typeface="Arial" panose="020B0604020202020204" pitchFamily="34" charset="0"/>
                <a:cs typeface="Arial" panose="020B0604020202020204" pitchFamily="34" charset="0"/>
              </a:rPr>
              <a:t>SCUOLA                                                                        DIACRONICA o verticale   </a:t>
            </a:r>
          </a:p>
          <a:p>
            <a:r>
              <a:rPr lang="it-IT" sz="1600" b="1" dirty="0" smtClean="0">
                <a:latin typeface="Arial" panose="020B0604020202020204" pitchFamily="34" charset="0"/>
                <a:cs typeface="Arial" panose="020B0604020202020204" pitchFamily="34" charset="0"/>
              </a:rPr>
              <a:t>SOCIETA’                                                         </a:t>
            </a:r>
          </a:p>
          <a:p>
            <a:pPr marL="0" indent="0">
              <a:buNone/>
            </a:pPr>
            <a:endParaRPr lang="it-IT" sz="1800" b="1" dirty="0" smtClean="0">
              <a:latin typeface="Arial" panose="020B0604020202020204" pitchFamily="34" charset="0"/>
              <a:cs typeface="Arial" panose="020B0604020202020204" pitchFamily="34" charset="0"/>
            </a:endParaRPr>
          </a:p>
          <a:p>
            <a:pPr marL="0" indent="0" algn="ctr">
              <a:buNone/>
            </a:pPr>
            <a:endParaRPr lang="it-IT" sz="1800" b="1" dirty="0" smtClean="0">
              <a:latin typeface="Arial" panose="020B0604020202020204" pitchFamily="34" charset="0"/>
              <a:cs typeface="Arial" panose="020B0604020202020204" pitchFamily="34" charset="0"/>
            </a:endParaRPr>
          </a:p>
          <a:p>
            <a:pPr marL="0" indent="0" algn="ctr">
              <a:buNone/>
            </a:pPr>
            <a:endParaRPr lang="it-IT" sz="1800" dirty="0">
              <a:latin typeface="Arial" panose="020B0604020202020204" pitchFamily="34" charset="0"/>
              <a:cs typeface="Arial" panose="020B0604020202020204" pitchFamily="34" charset="0"/>
            </a:endParaRPr>
          </a:p>
        </p:txBody>
      </p:sp>
      <p:sp>
        <p:nvSpPr>
          <p:cNvPr id="4" name="Segnaposto piè di pagina 3"/>
          <p:cNvSpPr>
            <a:spLocks noGrp="1"/>
          </p:cNvSpPr>
          <p:nvPr>
            <p:ph type="ftr" sz="quarter" idx="11"/>
          </p:nvPr>
        </p:nvSpPr>
        <p:spPr/>
        <p:txBody>
          <a:bodyPr/>
          <a:lstStyle/>
          <a:p>
            <a:r>
              <a:rPr lang="it-IT" dirty="0" smtClean="0"/>
              <a:t>SVT dott.ssa PATRIZIA LIFONSO</a:t>
            </a:r>
            <a:endParaRPr lang="it-IT" dirty="0"/>
          </a:p>
        </p:txBody>
      </p:sp>
    </p:spTree>
    <p:extLst>
      <p:ext uri="{BB962C8B-B14F-4D97-AF65-F5344CB8AC3E}">
        <p14:creationId xmlns:p14="http://schemas.microsoft.com/office/powerpoint/2010/main" val="21869508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dirty="0" smtClean="0">
                <a:latin typeface="Arial" panose="020B0604020202020204" pitchFamily="34" charset="0"/>
                <a:cs typeface="Arial" panose="020B0604020202020204" pitchFamily="34" charset="0"/>
              </a:rPr>
              <a:t>LE POLITICHE EDUCATIVE</a:t>
            </a:r>
            <a:endParaRPr lang="it-IT" sz="2400" b="1" dirty="0">
              <a:latin typeface="Arial" panose="020B0604020202020204" pitchFamily="34" charset="0"/>
              <a:cs typeface="Arial" panose="020B0604020202020204" pitchFamily="34" charset="0"/>
            </a:endParaRPr>
          </a:p>
        </p:txBody>
      </p:sp>
      <p:sp>
        <p:nvSpPr>
          <p:cNvPr id="3" name="Segnaposto contenuto 2"/>
          <p:cNvSpPr>
            <a:spLocks noGrp="1"/>
          </p:cNvSpPr>
          <p:nvPr>
            <p:ph idx="1"/>
          </p:nvPr>
        </p:nvSpPr>
        <p:spPr>
          <a:xfrm>
            <a:off x="395536" y="1124744"/>
            <a:ext cx="8291264" cy="5001419"/>
          </a:xfrm>
        </p:spPr>
        <p:txBody>
          <a:bodyPr>
            <a:normAutofit/>
          </a:bodyPr>
          <a:lstStyle/>
          <a:p>
            <a:pPr marL="0" indent="0">
              <a:buNone/>
            </a:pPr>
            <a:r>
              <a:rPr lang="it-IT" sz="2400" b="1" u="sng" dirty="0" smtClean="0">
                <a:latin typeface="Arial" panose="020B0604020202020204" pitchFamily="34" charset="0"/>
                <a:cs typeface="Arial" panose="020B0604020202020204" pitchFamily="34" charset="0"/>
              </a:rPr>
              <a:t>Diritto e risposte inclusive nell’Ordinamento italiano</a:t>
            </a:r>
          </a:p>
          <a:p>
            <a:r>
              <a:rPr lang="it-IT" sz="2000" b="1" dirty="0" smtClean="0">
                <a:latin typeface="Arial" panose="020B0604020202020204" pitchFamily="34" charset="0"/>
                <a:cs typeface="Arial" panose="020B0604020202020204" pitchFamily="34" charset="0"/>
              </a:rPr>
              <a:t>Legge 15 marzo 1997 n.59</a:t>
            </a:r>
            <a:r>
              <a:rPr lang="it-IT" sz="2000" dirty="0" smtClean="0">
                <a:latin typeface="Arial" panose="020B0604020202020204" pitchFamily="34" charset="0"/>
                <a:cs typeface="Arial" panose="020B0604020202020204" pitchFamily="34" charset="0"/>
              </a:rPr>
              <a:t>(riforma P.A. per la </a:t>
            </a:r>
            <a:r>
              <a:rPr lang="it-IT" sz="2000" dirty="0" err="1" smtClean="0">
                <a:latin typeface="Arial" panose="020B0604020202020204" pitchFamily="34" charset="0"/>
                <a:cs typeface="Arial" panose="020B0604020202020204" pitchFamily="34" charset="0"/>
              </a:rPr>
              <a:t>semplificaz</a:t>
            </a:r>
            <a:r>
              <a:rPr lang="it-IT" sz="2000" dirty="0" smtClean="0">
                <a:latin typeface="Arial" panose="020B0604020202020204" pitchFamily="34" charset="0"/>
                <a:cs typeface="Arial" panose="020B0604020202020204" pitchFamily="34" charset="0"/>
              </a:rPr>
              <a:t>. </a:t>
            </a:r>
            <a:r>
              <a:rPr lang="it-IT" sz="2000" dirty="0" err="1" smtClean="0">
                <a:latin typeface="Arial" panose="020B0604020202020204" pitchFamily="34" charset="0"/>
                <a:cs typeface="Arial" panose="020B0604020202020204" pitchFamily="34" charset="0"/>
              </a:rPr>
              <a:t>Ammin</a:t>
            </a:r>
            <a:r>
              <a:rPr lang="it-IT" sz="2000" dirty="0" smtClean="0">
                <a:latin typeface="Arial" panose="020B0604020202020204" pitchFamily="34" charset="0"/>
                <a:cs typeface="Arial" panose="020B0604020202020204" pitchFamily="34" charset="0"/>
              </a:rPr>
              <a:t>.)</a:t>
            </a:r>
            <a:endParaRPr lang="it-IT" sz="2000" b="1" dirty="0" smtClean="0">
              <a:latin typeface="Arial" panose="020B0604020202020204" pitchFamily="34" charset="0"/>
              <a:cs typeface="Arial" panose="020B0604020202020204" pitchFamily="34" charset="0"/>
            </a:endParaRPr>
          </a:p>
          <a:p>
            <a:r>
              <a:rPr lang="it-IT" sz="2000" b="1" dirty="0" smtClean="0">
                <a:latin typeface="Arial" panose="020B0604020202020204" pitchFamily="34" charset="0"/>
                <a:cs typeface="Arial" panose="020B0604020202020204" pitchFamily="34" charset="0"/>
              </a:rPr>
              <a:t>Regolamento dell’Autonomia                                                                                       DPR 275/99  art.4, art.9</a:t>
            </a:r>
          </a:p>
          <a:p>
            <a:r>
              <a:rPr lang="it-IT" sz="2000" b="1" dirty="0" smtClean="0">
                <a:latin typeface="Arial" panose="020B0604020202020204" pitchFamily="34" charset="0"/>
                <a:cs typeface="Arial" panose="020B0604020202020204" pitchFamily="34" charset="0"/>
              </a:rPr>
              <a:t>Legge n. 53 del 2003  art.2</a:t>
            </a:r>
            <a:r>
              <a:rPr lang="it-IT" sz="2000" dirty="0" smtClean="0">
                <a:latin typeface="Arial" panose="020B0604020202020204" pitchFamily="34" charset="0"/>
                <a:cs typeface="Arial" panose="020B0604020202020204" pitchFamily="34" charset="0"/>
              </a:rPr>
              <a:t>(detta le norme generali sull’istruzione)</a:t>
            </a:r>
            <a:endParaRPr lang="it-IT" sz="2000" b="1" dirty="0" smtClean="0">
              <a:latin typeface="Arial" panose="020B0604020202020204" pitchFamily="34" charset="0"/>
              <a:cs typeface="Arial" panose="020B0604020202020204" pitchFamily="34" charset="0"/>
            </a:endParaRPr>
          </a:p>
          <a:p>
            <a:r>
              <a:rPr lang="it-IT" sz="2000" b="1" dirty="0" smtClean="0">
                <a:latin typeface="Arial" panose="020B0604020202020204" pitchFamily="34" charset="0"/>
                <a:cs typeface="Arial" panose="020B0604020202020204" pitchFamily="34" charset="0"/>
              </a:rPr>
              <a:t> Indicazioni Nazionali 2012 pag.6</a:t>
            </a:r>
          </a:p>
          <a:p>
            <a:r>
              <a:rPr lang="it-IT" sz="2000" b="1" dirty="0" smtClean="0">
                <a:latin typeface="Arial" panose="020B0604020202020204" pitchFamily="34" charset="0"/>
                <a:cs typeface="Arial" panose="020B0604020202020204" pitchFamily="34" charset="0"/>
              </a:rPr>
              <a:t>Legge 170/2010 su DSA</a:t>
            </a:r>
          </a:p>
          <a:p>
            <a:r>
              <a:rPr lang="it-IT" sz="2000" b="1" dirty="0" smtClean="0">
                <a:latin typeface="Arial" panose="020B0604020202020204" pitchFamily="34" charset="0"/>
                <a:cs typeface="Arial" panose="020B0604020202020204" pitchFamily="34" charset="0"/>
              </a:rPr>
              <a:t>Direttiva Ministeriale 27-12-2012</a:t>
            </a:r>
          </a:p>
          <a:p>
            <a:r>
              <a:rPr lang="it-IT" sz="2000" b="1" dirty="0" smtClean="0">
                <a:latin typeface="Arial" panose="020B0604020202020204" pitchFamily="34" charset="0"/>
                <a:cs typeface="Arial" panose="020B0604020202020204" pitchFamily="34" charset="0"/>
              </a:rPr>
              <a:t>C.M. n. 8/2013</a:t>
            </a:r>
          </a:p>
          <a:p>
            <a:pPr marL="0" indent="0" algn="ctr">
              <a:buNone/>
            </a:pPr>
            <a:r>
              <a:rPr lang="it-IT" sz="2000" b="1" u="sng" dirty="0" smtClean="0">
                <a:latin typeface="Arial" panose="020B0604020202020204" pitchFamily="34" charset="0"/>
                <a:cs typeface="Arial" panose="020B0604020202020204" pitchFamily="34" charset="0"/>
              </a:rPr>
              <a:t> Si sostanziano</a:t>
            </a:r>
          </a:p>
          <a:p>
            <a:pPr marL="0" indent="0" algn="ctr">
              <a:buNone/>
            </a:pPr>
            <a:r>
              <a:rPr lang="it-IT" sz="2000" b="1" dirty="0" smtClean="0">
                <a:latin typeface="Arial" panose="020B0604020202020204" pitchFamily="34" charset="0"/>
                <a:cs typeface="Arial" panose="020B0604020202020204" pitchFamily="34" charset="0"/>
              </a:rPr>
              <a:t> Costituzione della Repubblica Italiana</a:t>
            </a:r>
          </a:p>
          <a:p>
            <a:pPr marL="0" indent="0" algn="ctr">
              <a:buNone/>
            </a:pPr>
            <a:r>
              <a:rPr lang="it-IT" sz="2000" b="1" dirty="0" smtClean="0">
                <a:latin typeface="Arial" panose="020B0604020202020204" pitchFamily="34" charset="0"/>
                <a:cs typeface="Arial" panose="020B0604020202020204" pitchFamily="34" charset="0"/>
              </a:rPr>
              <a:t>Art. 1, 2, 3, 34, 38</a:t>
            </a:r>
          </a:p>
          <a:p>
            <a:pPr marL="0" indent="0">
              <a:buNone/>
            </a:pPr>
            <a:endParaRPr lang="it-IT" sz="2000" b="1" dirty="0" smtClean="0">
              <a:latin typeface="Arial" panose="020B0604020202020204" pitchFamily="34" charset="0"/>
              <a:cs typeface="Arial" panose="020B0604020202020204" pitchFamily="34" charset="0"/>
            </a:endParaRPr>
          </a:p>
          <a:p>
            <a:endParaRPr lang="it-IT" sz="2400" b="1" dirty="0">
              <a:latin typeface="Arial" panose="020B0604020202020204" pitchFamily="34" charset="0"/>
              <a:cs typeface="Arial" panose="020B0604020202020204" pitchFamily="34" charset="0"/>
            </a:endParaRPr>
          </a:p>
          <a:p>
            <a:endParaRPr lang="it-IT" sz="2400" b="1" dirty="0">
              <a:latin typeface="Arial" panose="020B0604020202020204" pitchFamily="34" charset="0"/>
              <a:cs typeface="Arial" panose="020B0604020202020204" pitchFamily="34" charset="0"/>
            </a:endParaRPr>
          </a:p>
        </p:txBody>
      </p:sp>
      <p:sp>
        <p:nvSpPr>
          <p:cNvPr id="4" name="Segnaposto piè di pagina 3"/>
          <p:cNvSpPr>
            <a:spLocks noGrp="1"/>
          </p:cNvSpPr>
          <p:nvPr>
            <p:ph type="ftr" sz="quarter" idx="11"/>
          </p:nvPr>
        </p:nvSpPr>
        <p:spPr/>
        <p:txBody>
          <a:bodyPr/>
          <a:lstStyle/>
          <a:p>
            <a:r>
              <a:rPr lang="it-IT" smtClean="0"/>
              <a:t>SVT dott.ssa PATRIZIA LIFONSO</a:t>
            </a:r>
            <a:endParaRPr lang="it-IT"/>
          </a:p>
        </p:txBody>
      </p:sp>
    </p:spTree>
    <p:extLst>
      <p:ext uri="{BB962C8B-B14F-4D97-AF65-F5344CB8AC3E}">
        <p14:creationId xmlns:p14="http://schemas.microsoft.com/office/powerpoint/2010/main" val="70664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dirty="0" smtClean="0">
                <a:latin typeface="Arial" panose="020B0604020202020204" pitchFamily="34" charset="0"/>
                <a:cs typeface="Arial" panose="020B0604020202020204" pitchFamily="34" charset="0"/>
              </a:rPr>
              <a:t>COSTITUZIONE REPUBBLICA ITALIANA</a:t>
            </a:r>
            <a:br>
              <a:rPr lang="it-IT" sz="2400" b="1" dirty="0" smtClean="0">
                <a:latin typeface="Arial" panose="020B0604020202020204" pitchFamily="34" charset="0"/>
                <a:cs typeface="Arial" panose="020B0604020202020204" pitchFamily="34" charset="0"/>
              </a:rPr>
            </a:br>
            <a:r>
              <a:rPr lang="it-IT" sz="2400" b="1" dirty="0" smtClean="0">
                <a:latin typeface="Arial" panose="020B0604020202020204" pitchFamily="34" charset="0"/>
                <a:cs typeface="Arial" panose="020B0604020202020204" pitchFamily="34" charset="0"/>
              </a:rPr>
              <a:t>( 1.1.1948)</a:t>
            </a:r>
            <a:endParaRPr lang="it-IT" sz="2400" b="1" dirty="0">
              <a:latin typeface="Arial" panose="020B0604020202020204" pitchFamily="34" charset="0"/>
              <a:cs typeface="Arial" panose="020B0604020202020204" pitchFamily="34" charset="0"/>
            </a:endParaRPr>
          </a:p>
        </p:txBody>
      </p:sp>
      <p:sp>
        <p:nvSpPr>
          <p:cNvPr id="3" name="Segnaposto contenuto 2"/>
          <p:cNvSpPr>
            <a:spLocks noGrp="1"/>
          </p:cNvSpPr>
          <p:nvPr>
            <p:ph idx="1"/>
          </p:nvPr>
        </p:nvSpPr>
        <p:spPr/>
        <p:txBody>
          <a:bodyPr>
            <a:normAutofit/>
          </a:bodyPr>
          <a:lstStyle/>
          <a:p>
            <a:r>
              <a:rPr lang="it-IT" sz="2000" dirty="0" smtClean="0">
                <a:latin typeface="Arial" panose="020B0604020202020204" pitchFamily="34" charset="0"/>
                <a:cs typeface="Arial" panose="020B0604020202020204" pitchFamily="34" charset="0"/>
              </a:rPr>
              <a:t>Art.1: La Repubblica riconosce e garantisce i diritti  inviolabili dell’uomo…</a:t>
            </a:r>
          </a:p>
          <a:p>
            <a:r>
              <a:rPr lang="it-IT" sz="2000" dirty="0" smtClean="0">
                <a:latin typeface="Arial" panose="020B0604020202020204" pitchFamily="34" charset="0"/>
                <a:cs typeface="Arial" panose="020B0604020202020204" pitchFamily="34" charset="0"/>
              </a:rPr>
              <a:t>Art.2: La Repubblica riconosce e garantisce i diritti inviolabili dell’uomo… e richiede l’adempimento dei doveri inderogabili di solidarietà politica, economica e sociale.</a:t>
            </a:r>
          </a:p>
          <a:p>
            <a:r>
              <a:rPr lang="it-IT" sz="2000" dirty="0" smtClean="0">
                <a:latin typeface="Arial" panose="020B0604020202020204" pitchFamily="34" charset="0"/>
                <a:cs typeface="Arial" panose="020B0604020202020204" pitchFamily="34" charset="0"/>
              </a:rPr>
              <a:t>Art.3: Tutti i cittadini hanno pari dignità sociale e sono uguali davanti alla legge, senza distinzione di…condizioni personali e sociali</a:t>
            </a:r>
          </a:p>
          <a:p>
            <a:pPr marL="0" indent="0">
              <a:buNone/>
            </a:pPr>
            <a:r>
              <a:rPr lang="it-IT" sz="2000" dirty="0" smtClean="0">
                <a:latin typeface="Arial" panose="020B0604020202020204" pitchFamily="34" charset="0"/>
                <a:cs typeface="Arial" panose="020B0604020202020204" pitchFamily="34" charset="0"/>
              </a:rPr>
              <a:t>     E’ compito della Repubblica rimuovere gli ostacoli di ordine economico e sociale, che…impediscono il pieno sviluppo della persona umana…</a:t>
            </a:r>
          </a:p>
          <a:p>
            <a:r>
              <a:rPr lang="it-IT" sz="2000" dirty="0" smtClean="0">
                <a:latin typeface="Arial" panose="020B0604020202020204" pitchFamily="34" charset="0"/>
                <a:cs typeface="Arial" panose="020B0604020202020204" pitchFamily="34" charset="0"/>
              </a:rPr>
              <a:t>Art.34: La scuola è aperta a tutti…</a:t>
            </a:r>
          </a:p>
          <a:p>
            <a:r>
              <a:rPr lang="it-IT" sz="2000" dirty="0" smtClean="0">
                <a:latin typeface="Arial" panose="020B0604020202020204" pitchFamily="34" charset="0"/>
                <a:cs typeface="Arial" panose="020B0604020202020204" pitchFamily="34" charset="0"/>
              </a:rPr>
              <a:t>Art.38: gli inabili e i minorati hanno diritto all’educazione e all’avviamento professionale…</a:t>
            </a:r>
            <a:endParaRPr lang="it-IT" sz="2000" dirty="0">
              <a:latin typeface="Arial" panose="020B0604020202020204" pitchFamily="34" charset="0"/>
              <a:cs typeface="Arial" panose="020B0604020202020204" pitchFamily="34" charset="0"/>
            </a:endParaRPr>
          </a:p>
        </p:txBody>
      </p:sp>
      <p:sp>
        <p:nvSpPr>
          <p:cNvPr id="4" name="Segnaposto piè di pagina 3"/>
          <p:cNvSpPr>
            <a:spLocks noGrp="1"/>
          </p:cNvSpPr>
          <p:nvPr>
            <p:ph type="ftr" sz="quarter" idx="11"/>
          </p:nvPr>
        </p:nvSpPr>
        <p:spPr/>
        <p:txBody>
          <a:bodyPr/>
          <a:lstStyle/>
          <a:p>
            <a:r>
              <a:rPr lang="it-IT" smtClean="0"/>
              <a:t>SVT dott.ssa PATRIZIA LIFONSO</a:t>
            </a:r>
            <a:endParaRPr lang="it-IT"/>
          </a:p>
        </p:txBody>
      </p:sp>
    </p:spTree>
    <p:extLst>
      <p:ext uri="{BB962C8B-B14F-4D97-AF65-F5344CB8AC3E}">
        <p14:creationId xmlns:p14="http://schemas.microsoft.com/office/powerpoint/2010/main" val="6980977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dirty="0" smtClean="0"/>
              <a:t>L’ AUTONOMIA SCOLASTICA</a:t>
            </a:r>
            <a:endParaRPr lang="it-IT" sz="2400" b="1" dirty="0"/>
          </a:p>
        </p:txBody>
      </p:sp>
      <p:sp>
        <p:nvSpPr>
          <p:cNvPr id="3" name="Segnaposto contenuto 2"/>
          <p:cNvSpPr>
            <a:spLocks noGrp="1"/>
          </p:cNvSpPr>
          <p:nvPr>
            <p:ph idx="1"/>
          </p:nvPr>
        </p:nvSpPr>
        <p:spPr>
          <a:xfrm>
            <a:off x="323528" y="1052736"/>
            <a:ext cx="8363272" cy="5073427"/>
          </a:xfrm>
        </p:spPr>
        <p:txBody>
          <a:bodyPr>
            <a:normAutofit fontScale="92500" lnSpcReduction="10000"/>
          </a:bodyPr>
          <a:lstStyle/>
          <a:p>
            <a:r>
              <a:rPr lang="it-IT" sz="2000" b="1" dirty="0" smtClean="0">
                <a:latin typeface="Arial" panose="020B0604020202020204" pitchFamily="34" charset="0"/>
                <a:cs typeface="Arial" panose="020B0604020202020204" pitchFamily="34" charset="0"/>
              </a:rPr>
              <a:t>AUTONOMIA : </a:t>
            </a:r>
            <a:r>
              <a:rPr lang="it-IT" sz="2000" b="1" dirty="0" err="1" smtClean="0">
                <a:latin typeface="Arial" panose="020B0604020202020204" pitchFamily="34" charset="0"/>
                <a:cs typeface="Arial" panose="020B0604020202020204" pitchFamily="34" charset="0"/>
              </a:rPr>
              <a:t>autos</a:t>
            </a:r>
            <a:r>
              <a:rPr lang="it-IT" sz="2000" b="1" dirty="0" smtClean="0">
                <a:latin typeface="Arial" panose="020B0604020202020204" pitchFamily="34" charset="0"/>
                <a:cs typeface="Arial" panose="020B0604020202020204" pitchFamily="34" charset="0"/>
              </a:rPr>
              <a:t> – </a:t>
            </a:r>
            <a:r>
              <a:rPr lang="it-IT" sz="2000" b="1" dirty="0" err="1" smtClean="0">
                <a:latin typeface="Arial" panose="020B0604020202020204" pitchFamily="34" charset="0"/>
                <a:cs typeface="Arial" panose="020B0604020202020204" pitchFamily="34" charset="0"/>
              </a:rPr>
              <a:t>nomos</a:t>
            </a:r>
            <a:r>
              <a:rPr lang="it-IT" sz="2000" b="1" dirty="0">
                <a:latin typeface="Arial" panose="020B0604020202020204" pitchFamily="34" charset="0"/>
                <a:cs typeface="Arial" panose="020B0604020202020204" pitchFamily="34" charset="0"/>
              </a:rPr>
              <a:t> </a:t>
            </a:r>
            <a:r>
              <a:rPr lang="it-IT" sz="2000" b="1" dirty="0" smtClean="0">
                <a:latin typeface="Arial" panose="020B0604020202020204" pitchFamily="34" charset="0"/>
                <a:cs typeface="Arial" panose="020B0604020202020204" pitchFamily="34" charset="0"/>
              </a:rPr>
              <a:t>= darsi delle regole</a:t>
            </a:r>
          </a:p>
          <a:p>
            <a:pPr marL="0" indent="0">
              <a:buNone/>
            </a:pPr>
            <a:endParaRPr lang="it-IT" sz="2000" b="1" dirty="0" smtClean="0">
              <a:latin typeface="Arial" panose="020B0604020202020204" pitchFamily="34" charset="0"/>
              <a:cs typeface="Arial" panose="020B0604020202020204" pitchFamily="34" charset="0"/>
            </a:endParaRPr>
          </a:p>
          <a:p>
            <a:pPr marL="0" indent="0">
              <a:buNone/>
            </a:pPr>
            <a:r>
              <a:rPr lang="it-IT" sz="2000" dirty="0" smtClean="0">
                <a:latin typeface="Arial" panose="020B0604020202020204" pitchFamily="34" charset="0"/>
                <a:cs typeface="Arial" panose="020B0604020202020204" pitchFamily="34" charset="0"/>
              </a:rPr>
              <a:t>  </a:t>
            </a:r>
          </a:p>
          <a:p>
            <a:pPr marL="0" indent="0">
              <a:buNone/>
            </a:pPr>
            <a:r>
              <a:rPr lang="it-IT" sz="2000" dirty="0" smtClean="0">
                <a:latin typeface="Arial" panose="020B0604020202020204" pitchFamily="34" charset="0"/>
                <a:cs typeface="Arial" panose="020B0604020202020204" pitchFamily="34" charset="0"/>
              </a:rPr>
              <a:t>  Trasmissione dal centro alla periferia</a:t>
            </a:r>
          </a:p>
          <a:p>
            <a:pPr marL="0" indent="0">
              <a:buNone/>
            </a:pPr>
            <a:endParaRPr lang="it-IT" sz="2000" dirty="0" smtClean="0">
              <a:latin typeface="Arial" panose="020B0604020202020204" pitchFamily="34" charset="0"/>
              <a:cs typeface="Arial" panose="020B0604020202020204" pitchFamily="34" charset="0"/>
            </a:endParaRPr>
          </a:p>
          <a:p>
            <a:pPr marL="0" indent="0">
              <a:buNone/>
            </a:pPr>
            <a:endParaRPr lang="it-IT" sz="2000" dirty="0">
              <a:latin typeface="Arial" panose="020B0604020202020204" pitchFamily="34" charset="0"/>
              <a:cs typeface="Arial" panose="020B0604020202020204" pitchFamily="34" charset="0"/>
            </a:endParaRPr>
          </a:p>
          <a:p>
            <a:pPr marL="0" indent="0">
              <a:buNone/>
            </a:pPr>
            <a:r>
              <a:rPr lang="it-IT" sz="2000" b="1" dirty="0" smtClean="0">
                <a:latin typeface="Arial" panose="020B0604020202020204" pitchFamily="34" charset="0"/>
                <a:cs typeface="Arial" panose="020B0604020202020204" pitchFamily="34" charset="0"/>
              </a:rPr>
              <a:t>AUTONOMIA SCOLASTICA</a:t>
            </a:r>
            <a:r>
              <a:rPr lang="it-IT" sz="2000" dirty="0" smtClean="0">
                <a:latin typeface="Arial" panose="020B0604020202020204" pitchFamily="34" charset="0"/>
                <a:cs typeface="Arial" panose="020B0604020202020204" pitchFamily="34" charset="0"/>
              </a:rPr>
              <a:t>: la capacità di un’istituzione di realizzare i   </a:t>
            </a:r>
          </a:p>
          <a:p>
            <a:pPr marL="0" indent="0">
              <a:buNone/>
            </a:pPr>
            <a:r>
              <a:rPr lang="it-IT" sz="2000" dirty="0">
                <a:latin typeface="Arial" panose="020B0604020202020204" pitchFamily="34" charset="0"/>
                <a:cs typeface="Arial" panose="020B0604020202020204" pitchFamily="34" charset="0"/>
              </a:rPr>
              <a:t> </a:t>
            </a:r>
            <a:r>
              <a:rPr lang="it-IT" sz="2000" dirty="0" smtClean="0">
                <a:latin typeface="Arial" panose="020B0604020202020204" pitchFamily="34" charset="0"/>
                <a:cs typeface="Arial" panose="020B0604020202020204" pitchFamily="34" charset="0"/>
              </a:rPr>
              <a:t>                                               propri fini utilizzando i mezzi finanziari a</a:t>
            </a:r>
          </a:p>
          <a:p>
            <a:pPr marL="0" indent="0">
              <a:buNone/>
            </a:pPr>
            <a:r>
              <a:rPr lang="it-IT" sz="2000" dirty="0">
                <a:latin typeface="Arial" panose="020B0604020202020204" pitchFamily="34" charset="0"/>
                <a:cs typeface="Arial" panose="020B0604020202020204" pitchFamily="34" charset="0"/>
              </a:rPr>
              <a:t> </a:t>
            </a:r>
            <a:r>
              <a:rPr lang="it-IT" sz="2000" dirty="0" smtClean="0">
                <a:latin typeface="Arial" panose="020B0604020202020204" pitchFamily="34" charset="0"/>
                <a:cs typeface="Arial" panose="020B0604020202020204" pitchFamily="34" charset="0"/>
              </a:rPr>
              <a:t>                                               disposizione avvalendosi di una propria </a:t>
            </a:r>
          </a:p>
          <a:p>
            <a:pPr marL="0" indent="0">
              <a:buNone/>
            </a:pPr>
            <a:r>
              <a:rPr lang="it-IT" sz="2000" dirty="0">
                <a:latin typeface="Arial" panose="020B0604020202020204" pitchFamily="34" charset="0"/>
                <a:cs typeface="Arial" panose="020B0604020202020204" pitchFamily="34" charset="0"/>
              </a:rPr>
              <a:t> </a:t>
            </a:r>
            <a:r>
              <a:rPr lang="it-IT" sz="2000" dirty="0" smtClean="0">
                <a:latin typeface="Arial" panose="020B0604020202020204" pitchFamily="34" charset="0"/>
                <a:cs typeface="Arial" panose="020B0604020202020204" pitchFamily="34" charset="0"/>
              </a:rPr>
              <a:t>                                               struttura organizzativa.  </a:t>
            </a:r>
          </a:p>
          <a:p>
            <a:pPr marL="0" indent="0">
              <a:buNone/>
            </a:pPr>
            <a:endParaRPr lang="it-IT" sz="2000" b="1" dirty="0" smtClean="0">
              <a:latin typeface="Arial" panose="020B0604020202020204" pitchFamily="34" charset="0"/>
              <a:cs typeface="Arial" panose="020B0604020202020204" pitchFamily="34" charset="0"/>
            </a:endParaRPr>
          </a:p>
          <a:p>
            <a:pPr marL="0" indent="0">
              <a:buNone/>
            </a:pPr>
            <a:r>
              <a:rPr lang="it-IT" sz="2000" b="1" dirty="0" smtClean="0">
                <a:latin typeface="Arial" panose="020B0604020202020204" pitchFamily="34" charset="0"/>
                <a:cs typeface="Arial" panose="020B0604020202020204" pitchFamily="34" charset="0"/>
              </a:rPr>
              <a:t>Riconoscimento della capacità di AUTOREGOLARSI           </a:t>
            </a:r>
          </a:p>
          <a:p>
            <a:pPr marL="0" indent="0">
              <a:buNone/>
            </a:pPr>
            <a:endParaRPr lang="it-IT" sz="2000" b="1" dirty="0">
              <a:latin typeface="Arial" panose="020B0604020202020204" pitchFamily="34" charset="0"/>
              <a:cs typeface="Arial" panose="020B0604020202020204" pitchFamily="34" charset="0"/>
            </a:endParaRPr>
          </a:p>
          <a:p>
            <a:pPr marL="0" indent="0">
              <a:buNone/>
            </a:pPr>
            <a:r>
              <a:rPr lang="it-IT" sz="2000" b="1" dirty="0" smtClean="0">
                <a:latin typeface="Arial" panose="020B0604020202020204" pitchFamily="34" charset="0"/>
                <a:cs typeface="Arial" panose="020B0604020202020204" pitchFamily="34" charset="0"/>
              </a:rPr>
              <a:t>Essa è frutto di un lento movimento di opinione pubblica che è sfociato nella legge.</a:t>
            </a:r>
          </a:p>
          <a:p>
            <a:pPr marL="0" indent="0">
              <a:buNone/>
            </a:pPr>
            <a:r>
              <a:rPr lang="it-IT" sz="2000" b="1" dirty="0" smtClean="0">
                <a:latin typeface="Arial" panose="020B0604020202020204" pitchFamily="34" charset="0"/>
                <a:cs typeface="Arial" panose="020B0604020202020204" pitchFamily="34" charset="0"/>
              </a:rPr>
              <a:t>(La LEGGE è L’ULTIMO stadio di formalizzazione del pensiero)   </a:t>
            </a:r>
            <a:endParaRPr lang="it-IT" sz="2000" b="1" dirty="0">
              <a:latin typeface="Arial" panose="020B0604020202020204" pitchFamily="34" charset="0"/>
              <a:cs typeface="Arial" panose="020B0604020202020204" pitchFamily="34" charset="0"/>
            </a:endParaRPr>
          </a:p>
        </p:txBody>
      </p:sp>
      <p:sp>
        <p:nvSpPr>
          <p:cNvPr id="4" name="Segnaposto piè di pagina 3"/>
          <p:cNvSpPr>
            <a:spLocks noGrp="1"/>
          </p:cNvSpPr>
          <p:nvPr>
            <p:ph type="ftr" sz="quarter" idx="11"/>
          </p:nvPr>
        </p:nvSpPr>
        <p:spPr/>
        <p:txBody>
          <a:bodyPr/>
          <a:lstStyle/>
          <a:p>
            <a:r>
              <a:rPr lang="it-IT" smtClean="0"/>
              <a:t>SVT dott.ssa PATRIZIA LIFONSO</a:t>
            </a:r>
            <a:endParaRPr lang="it-IT"/>
          </a:p>
        </p:txBody>
      </p:sp>
      <p:sp>
        <p:nvSpPr>
          <p:cNvPr id="8" name="Freccia in giù 7"/>
          <p:cNvSpPr/>
          <p:nvPr/>
        </p:nvSpPr>
        <p:spPr>
          <a:xfrm>
            <a:off x="1403649" y="1340768"/>
            <a:ext cx="179529"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Freccia in giù 8"/>
          <p:cNvSpPr/>
          <p:nvPr/>
        </p:nvSpPr>
        <p:spPr>
          <a:xfrm>
            <a:off x="1403649" y="2276872"/>
            <a:ext cx="179530" cy="525208"/>
          </a:xfrm>
          <a:prstGeom prst="downArrow">
            <a:avLst>
              <a:gd name="adj1" fmla="val 50000"/>
              <a:gd name="adj2" fmla="val 548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Freccia in giù 9"/>
          <p:cNvSpPr/>
          <p:nvPr/>
        </p:nvSpPr>
        <p:spPr>
          <a:xfrm>
            <a:off x="1403649" y="3429000"/>
            <a:ext cx="179529"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8540814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dirty="0" smtClean="0">
                <a:latin typeface="Arial" panose="020B0604020202020204" pitchFamily="34" charset="0"/>
                <a:cs typeface="Arial" panose="020B0604020202020204" pitchFamily="34" charset="0"/>
              </a:rPr>
              <a:t>AUTONOMIA SCOLASTICA</a:t>
            </a:r>
            <a:endParaRPr lang="it-IT" sz="2400" b="1" dirty="0">
              <a:latin typeface="Arial" panose="020B0604020202020204" pitchFamily="34" charset="0"/>
              <a:cs typeface="Arial" panose="020B0604020202020204" pitchFamily="34" charset="0"/>
            </a:endParaRPr>
          </a:p>
        </p:txBody>
      </p:sp>
      <p:sp>
        <p:nvSpPr>
          <p:cNvPr id="3" name="Segnaposto contenuto 2"/>
          <p:cNvSpPr>
            <a:spLocks noGrp="1"/>
          </p:cNvSpPr>
          <p:nvPr>
            <p:ph idx="1"/>
          </p:nvPr>
        </p:nvSpPr>
        <p:spPr>
          <a:xfrm>
            <a:off x="467544" y="1340768"/>
            <a:ext cx="8219256" cy="4785395"/>
          </a:xfrm>
        </p:spPr>
        <p:txBody>
          <a:bodyPr>
            <a:normAutofit/>
          </a:bodyPr>
          <a:lstStyle/>
          <a:p>
            <a:pPr marL="0" indent="0">
              <a:buNone/>
            </a:pPr>
            <a:r>
              <a:rPr lang="it-IT" sz="2000" b="1" u="sng" dirty="0" smtClean="0">
                <a:latin typeface="Arial" panose="020B0604020202020204" pitchFamily="34" charset="0"/>
                <a:cs typeface="Arial" panose="020B0604020202020204" pitchFamily="34" charset="0"/>
              </a:rPr>
              <a:t>Ragioni e significato </a:t>
            </a:r>
          </a:p>
          <a:p>
            <a:pPr marL="0" indent="0">
              <a:buNone/>
            </a:pPr>
            <a:endParaRPr lang="it-IT" sz="2000" b="1" u="sng" dirty="0">
              <a:latin typeface="Arial" panose="020B0604020202020204" pitchFamily="34" charset="0"/>
              <a:cs typeface="Arial" panose="020B0604020202020204" pitchFamily="34" charset="0"/>
            </a:endParaRPr>
          </a:p>
          <a:p>
            <a:pPr marL="0" indent="0">
              <a:buNone/>
            </a:pPr>
            <a:r>
              <a:rPr lang="it-IT" sz="2000" b="1" dirty="0" smtClean="0">
                <a:latin typeface="Arial" panose="020B0604020202020204" pitchFamily="34" charset="0"/>
                <a:cs typeface="Arial" panose="020B0604020202020204" pitchFamily="34" charset="0"/>
              </a:rPr>
              <a:t>Complessità culturale e sociale:</a:t>
            </a:r>
          </a:p>
          <a:p>
            <a:r>
              <a:rPr lang="it-IT" sz="2000" dirty="0" smtClean="0">
                <a:latin typeface="Arial" panose="020B0604020202020204" pitchFamily="34" charset="0"/>
                <a:cs typeface="Arial" panose="020B0604020202020204" pitchFamily="34" charset="0"/>
              </a:rPr>
              <a:t>Espansione/rapidità dei sistemi di comunicazione-relazione;</a:t>
            </a:r>
          </a:p>
          <a:p>
            <a:r>
              <a:rPr lang="it-IT" sz="2000" dirty="0" smtClean="0">
                <a:latin typeface="Arial" panose="020B0604020202020204" pitchFamily="34" charset="0"/>
                <a:cs typeface="Arial" panose="020B0604020202020204" pitchFamily="34" charset="0"/>
              </a:rPr>
              <a:t>Affermazione delle diversità </a:t>
            </a:r>
            <a:r>
              <a:rPr lang="it-IT" sz="2000" b="1" dirty="0" smtClean="0">
                <a:latin typeface="Arial" panose="020B0604020202020204" pitchFamily="34" charset="0"/>
                <a:cs typeface="Arial" panose="020B0604020202020204" pitchFamily="34" charset="0"/>
              </a:rPr>
              <a:t>culturali, etniche, sociali;</a:t>
            </a:r>
          </a:p>
          <a:p>
            <a:r>
              <a:rPr lang="it-IT" sz="2000" dirty="0" smtClean="0">
                <a:latin typeface="Arial" panose="020B0604020202020204" pitchFamily="34" charset="0"/>
                <a:cs typeface="Arial" panose="020B0604020202020204" pitchFamily="34" charset="0"/>
              </a:rPr>
              <a:t>Globalizzazione                                                                                                              (che non è solo standardizzazione di regole di</a:t>
            </a:r>
          </a:p>
          <a:p>
            <a:pPr marL="0" indent="0">
              <a:buNone/>
            </a:pPr>
            <a:r>
              <a:rPr lang="it-IT" sz="2000" dirty="0">
                <a:latin typeface="Arial" panose="020B0604020202020204" pitchFamily="34" charset="0"/>
                <a:cs typeface="Arial" panose="020B0604020202020204" pitchFamily="34" charset="0"/>
              </a:rPr>
              <a:t> </a:t>
            </a:r>
            <a:r>
              <a:rPr lang="it-IT" sz="2000" dirty="0" smtClean="0">
                <a:latin typeface="Arial" panose="020B0604020202020204" pitchFamily="34" charset="0"/>
                <a:cs typeface="Arial" panose="020B0604020202020204" pitchFamily="34" charset="0"/>
              </a:rPr>
              <a:t>     produzione e consumo, ma omologazione culturale);</a:t>
            </a:r>
          </a:p>
          <a:p>
            <a:r>
              <a:rPr lang="it-IT" sz="2000" dirty="0" smtClean="0">
                <a:latin typeface="Arial" panose="020B0604020202020204" pitchFamily="34" charset="0"/>
                <a:cs typeface="Arial" panose="020B0604020202020204" pitchFamily="34" charset="0"/>
              </a:rPr>
              <a:t>Policentrismo formativo                                                                 (apprendimento formale, informale, non formale)</a:t>
            </a:r>
            <a:endParaRPr lang="it-IT" sz="2000" dirty="0">
              <a:latin typeface="Arial" panose="020B0604020202020204" pitchFamily="34" charset="0"/>
              <a:cs typeface="Arial" panose="020B0604020202020204" pitchFamily="34" charset="0"/>
            </a:endParaRPr>
          </a:p>
        </p:txBody>
      </p:sp>
      <p:sp>
        <p:nvSpPr>
          <p:cNvPr id="4" name="Segnaposto piè di pagina 3"/>
          <p:cNvSpPr>
            <a:spLocks noGrp="1"/>
          </p:cNvSpPr>
          <p:nvPr>
            <p:ph type="ftr" sz="quarter" idx="11"/>
          </p:nvPr>
        </p:nvSpPr>
        <p:spPr/>
        <p:txBody>
          <a:bodyPr/>
          <a:lstStyle/>
          <a:p>
            <a:r>
              <a:rPr lang="it-IT" smtClean="0"/>
              <a:t>SVT dott.ssa PATRIZIA LIFONSO</a:t>
            </a:r>
            <a:endParaRPr lang="it-IT"/>
          </a:p>
        </p:txBody>
      </p:sp>
    </p:spTree>
    <p:extLst>
      <p:ext uri="{BB962C8B-B14F-4D97-AF65-F5344CB8AC3E}">
        <p14:creationId xmlns:p14="http://schemas.microsoft.com/office/powerpoint/2010/main" val="5182261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dirty="0" smtClean="0">
                <a:latin typeface="Arial" panose="020B0604020202020204" pitchFamily="34" charset="0"/>
                <a:cs typeface="Arial" panose="020B0604020202020204" pitchFamily="34" charset="0"/>
              </a:rPr>
              <a:t>AUTONOMIA SCOLASTICA</a:t>
            </a:r>
            <a:endParaRPr lang="it-IT" sz="2400" b="1" dirty="0">
              <a:latin typeface="Arial" panose="020B0604020202020204" pitchFamily="34" charset="0"/>
              <a:cs typeface="Arial" panose="020B0604020202020204" pitchFamily="34" charset="0"/>
            </a:endParaRPr>
          </a:p>
        </p:txBody>
      </p:sp>
      <p:sp>
        <p:nvSpPr>
          <p:cNvPr id="3" name="Segnaposto contenuto 2"/>
          <p:cNvSpPr>
            <a:spLocks noGrp="1"/>
          </p:cNvSpPr>
          <p:nvPr>
            <p:ph idx="1"/>
          </p:nvPr>
        </p:nvSpPr>
        <p:spPr>
          <a:xfrm>
            <a:off x="395536" y="1268760"/>
            <a:ext cx="8291264" cy="4857403"/>
          </a:xfrm>
        </p:spPr>
        <p:txBody>
          <a:bodyPr>
            <a:normAutofit fontScale="92500" lnSpcReduction="20000"/>
          </a:bodyPr>
          <a:lstStyle/>
          <a:p>
            <a:pPr marL="0" indent="0">
              <a:buNone/>
            </a:pPr>
            <a:r>
              <a:rPr lang="it-IT" sz="2000" b="1" u="sng" dirty="0" smtClean="0">
                <a:latin typeface="Arial" panose="020B0604020202020204" pitchFamily="34" charset="0"/>
                <a:cs typeface="Arial" panose="020B0604020202020204" pitchFamily="34" charset="0"/>
              </a:rPr>
              <a:t> </a:t>
            </a:r>
            <a:r>
              <a:rPr lang="it-IT" sz="2000" b="1" u="sng" dirty="0">
                <a:latin typeface="Arial" panose="020B0604020202020204" pitchFamily="34" charset="0"/>
                <a:cs typeface="Arial" panose="020B0604020202020204" pitchFamily="34" charset="0"/>
              </a:rPr>
              <a:t>S</a:t>
            </a:r>
            <a:r>
              <a:rPr lang="it-IT" sz="2000" b="1" u="sng" dirty="0" smtClean="0">
                <a:latin typeface="Arial" panose="020B0604020202020204" pitchFamily="34" charset="0"/>
                <a:cs typeface="Arial" panose="020B0604020202020204" pitchFamily="34" charset="0"/>
              </a:rPr>
              <a:t>ignificato</a:t>
            </a:r>
          </a:p>
          <a:p>
            <a:pPr marL="0" indent="0">
              <a:buNone/>
            </a:pPr>
            <a:r>
              <a:rPr lang="it-IT" sz="2000" b="1" dirty="0" smtClean="0">
                <a:latin typeface="Arial" panose="020B0604020202020204" pitchFamily="34" charset="0"/>
                <a:cs typeface="Arial" panose="020B0604020202020204" pitchFamily="34" charset="0"/>
              </a:rPr>
              <a:t>Capacità di coniugare:</a:t>
            </a:r>
          </a:p>
          <a:p>
            <a:r>
              <a:rPr lang="it-IT" sz="2000" dirty="0" smtClean="0">
                <a:latin typeface="Arial" panose="020B0604020202020204" pitchFamily="34" charset="0"/>
                <a:cs typeface="Arial" panose="020B0604020202020204" pitchFamily="34" charset="0"/>
              </a:rPr>
              <a:t>Esigenze di sistema (globale, locale, </a:t>
            </a:r>
            <a:r>
              <a:rPr lang="it-IT" sz="2000" dirty="0" err="1" smtClean="0">
                <a:latin typeface="Arial" panose="020B0604020202020204" pitchFamily="34" charset="0"/>
                <a:cs typeface="Arial" panose="020B0604020202020204" pitchFamily="34" charset="0"/>
              </a:rPr>
              <a:t>glocale</a:t>
            </a:r>
            <a:r>
              <a:rPr lang="it-IT" sz="2000" dirty="0" smtClean="0">
                <a:latin typeface="Arial" panose="020B0604020202020204" pitchFamily="34" charset="0"/>
                <a:cs typeface="Arial" panose="020B0604020202020204" pitchFamily="34" charset="0"/>
              </a:rPr>
              <a:t>);</a:t>
            </a:r>
          </a:p>
          <a:p>
            <a:r>
              <a:rPr lang="it-IT" sz="2000" dirty="0" smtClean="0">
                <a:latin typeface="Arial" panose="020B0604020202020204" pitchFamily="34" charset="0"/>
                <a:cs typeface="Arial" panose="020B0604020202020204" pitchFamily="34" charset="0"/>
              </a:rPr>
              <a:t>Bisogni della realtà;</a:t>
            </a:r>
          </a:p>
          <a:p>
            <a:r>
              <a:rPr lang="it-IT" sz="2000" dirty="0" smtClean="0">
                <a:latin typeface="Arial" panose="020B0604020202020204" pitchFamily="34" charset="0"/>
                <a:cs typeface="Arial" panose="020B0604020202020204" pitchFamily="34" charset="0"/>
              </a:rPr>
              <a:t>Caratteri dell’offerta formativa tali da garantire un servizio di qualità.</a:t>
            </a:r>
          </a:p>
          <a:p>
            <a:pPr marL="0" indent="0">
              <a:buNone/>
            </a:pPr>
            <a:endParaRPr lang="it-IT" sz="2000" dirty="0">
              <a:latin typeface="Arial" panose="020B0604020202020204" pitchFamily="34" charset="0"/>
              <a:cs typeface="Arial" panose="020B0604020202020204" pitchFamily="34" charset="0"/>
            </a:endParaRPr>
          </a:p>
          <a:p>
            <a:pPr marL="0" indent="0">
              <a:buNone/>
            </a:pPr>
            <a:r>
              <a:rPr lang="it-IT" sz="2000" b="1" u="sng" dirty="0" smtClean="0">
                <a:latin typeface="Arial" panose="020B0604020202020204" pitchFamily="34" charset="0"/>
                <a:cs typeface="Arial" panose="020B0604020202020204" pitchFamily="34" charset="0"/>
              </a:rPr>
              <a:t>Ragioni politico-amministrative </a:t>
            </a:r>
            <a:r>
              <a:rPr lang="it-IT" sz="2000" b="1" dirty="0" smtClean="0">
                <a:latin typeface="Arial" panose="020B0604020202020204" pitchFamily="34" charset="0"/>
                <a:cs typeface="Arial" panose="020B0604020202020204" pitchFamily="34" charset="0"/>
              </a:rPr>
              <a:t>                       </a:t>
            </a:r>
            <a:r>
              <a:rPr lang="it-IT" sz="2000" dirty="0" smtClean="0">
                <a:latin typeface="Arial" panose="020B0604020202020204" pitchFamily="34" charset="0"/>
                <a:cs typeface="Arial" panose="020B0604020202020204" pitchFamily="34" charset="0"/>
              </a:rPr>
              <a:t>autonomia EE.LL.(L.59/97)</a:t>
            </a:r>
            <a:endParaRPr lang="it-IT" sz="2000" b="1" dirty="0" smtClean="0">
              <a:latin typeface="Arial" panose="020B0604020202020204" pitchFamily="34" charset="0"/>
              <a:cs typeface="Arial" panose="020B0604020202020204" pitchFamily="34" charset="0"/>
            </a:endParaRPr>
          </a:p>
          <a:p>
            <a:pPr marL="0" indent="0">
              <a:buNone/>
            </a:pPr>
            <a:endParaRPr lang="it-IT" sz="2000" dirty="0" smtClean="0">
              <a:latin typeface="Arial" panose="020B0604020202020204" pitchFamily="34" charset="0"/>
              <a:cs typeface="Arial" panose="020B0604020202020204" pitchFamily="34" charset="0"/>
            </a:endParaRPr>
          </a:p>
          <a:p>
            <a:pPr marL="0" indent="0">
              <a:buNone/>
            </a:pPr>
            <a:r>
              <a:rPr lang="it-IT" sz="2000" dirty="0" smtClean="0">
                <a:latin typeface="Arial" panose="020B0604020202020204" pitchFamily="34" charset="0"/>
                <a:cs typeface="Arial" panose="020B0604020202020204" pitchFamily="34" charset="0"/>
              </a:rPr>
              <a:t>Necessità di passaggio dalla scuola-apparato     riforma P.A (</a:t>
            </a:r>
            <a:r>
              <a:rPr lang="it-IT" sz="1500" dirty="0" smtClean="0">
                <a:latin typeface="Arial" panose="020B0604020202020204" pitchFamily="34" charset="0"/>
                <a:cs typeface="Arial" panose="020B0604020202020204" pitchFamily="34" charset="0"/>
              </a:rPr>
              <a:t>per la scuola art.21)</a:t>
            </a:r>
            <a:r>
              <a:rPr lang="it-IT" sz="2000" dirty="0" smtClean="0">
                <a:latin typeface="Arial" panose="020B0604020202020204" pitchFamily="34" charset="0"/>
                <a:cs typeface="Arial" panose="020B0604020202020204" pitchFamily="34" charset="0"/>
              </a:rPr>
              <a:t>                                                      alla scuola- servizio mediante                               sussidiarietà</a:t>
            </a:r>
          </a:p>
          <a:p>
            <a:pPr marL="0" indent="0">
              <a:buNone/>
            </a:pPr>
            <a:r>
              <a:rPr lang="it-IT" sz="2000" dirty="0" smtClean="0">
                <a:latin typeface="Arial" panose="020B0604020202020204" pitchFamily="34" charset="0"/>
                <a:cs typeface="Arial" panose="020B0604020202020204" pitchFamily="34" charset="0"/>
              </a:rPr>
              <a:t>                                                                              (</a:t>
            </a:r>
            <a:r>
              <a:rPr lang="it-IT" sz="1400" dirty="0" smtClean="0">
                <a:latin typeface="Arial" panose="020B0604020202020204" pitchFamily="34" charset="0"/>
                <a:cs typeface="Arial" panose="020B0604020202020204" pitchFamily="34" charset="0"/>
              </a:rPr>
              <a:t>principio  che si basa  su un</a:t>
            </a:r>
          </a:p>
          <a:p>
            <a:pPr marL="0" indent="0">
              <a:buNone/>
            </a:pPr>
            <a:r>
              <a:rPr lang="it-IT" sz="1400" dirty="0">
                <a:latin typeface="Arial" panose="020B0604020202020204" pitchFamily="34" charset="0"/>
                <a:cs typeface="Arial" panose="020B0604020202020204" pitchFamily="34" charset="0"/>
              </a:rPr>
              <a:t> </a:t>
            </a:r>
            <a:r>
              <a:rPr lang="it-IT" sz="1400" dirty="0" smtClean="0">
                <a:latin typeface="Arial" panose="020B0604020202020204" pitchFamily="34" charset="0"/>
                <a:cs typeface="Arial" panose="020B0604020202020204" pitchFamily="34" charset="0"/>
              </a:rPr>
              <a:t>                                                                                                              assioma: se un ente, che sta più in</a:t>
            </a:r>
          </a:p>
          <a:p>
            <a:pPr marL="0" indent="0">
              <a:buNone/>
            </a:pPr>
            <a:r>
              <a:rPr lang="it-IT" sz="1400" dirty="0">
                <a:latin typeface="Arial" panose="020B0604020202020204" pitchFamily="34" charset="0"/>
                <a:cs typeface="Arial" panose="020B0604020202020204" pitchFamily="34" charset="0"/>
              </a:rPr>
              <a:t> </a:t>
            </a:r>
            <a:r>
              <a:rPr lang="it-IT" sz="1400" dirty="0" smtClean="0">
                <a:latin typeface="Arial" panose="020B0604020202020204" pitchFamily="34" charset="0"/>
                <a:cs typeface="Arial" panose="020B0604020202020204" pitchFamily="34" charset="0"/>
              </a:rPr>
              <a:t>                                                                                                              basso, riesce a fare qualcosa da  solo </a:t>
            </a:r>
          </a:p>
          <a:p>
            <a:pPr marL="0" indent="0">
              <a:buNone/>
            </a:pPr>
            <a:r>
              <a:rPr lang="it-IT" sz="1400" dirty="0">
                <a:latin typeface="Arial" panose="020B0604020202020204" pitchFamily="34" charset="0"/>
                <a:cs typeface="Arial" panose="020B0604020202020204" pitchFamily="34" charset="0"/>
              </a:rPr>
              <a:t> </a:t>
            </a:r>
            <a:r>
              <a:rPr lang="it-IT" sz="1400" dirty="0" smtClean="0">
                <a:latin typeface="Arial" panose="020B0604020202020204" pitchFamily="34" charset="0"/>
                <a:cs typeface="Arial" panose="020B0604020202020204" pitchFamily="34" charset="0"/>
              </a:rPr>
              <a:t>                                                                                                              quello che sta in alto deve lasciarlo</a:t>
            </a:r>
          </a:p>
          <a:p>
            <a:pPr marL="0" indent="0">
              <a:buNone/>
            </a:pPr>
            <a:r>
              <a:rPr lang="it-IT" sz="1400" dirty="0">
                <a:latin typeface="Arial" panose="020B0604020202020204" pitchFamily="34" charset="0"/>
                <a:cs typeface="Arial" panose="020B0604020202020204" pitchFamily="34" charset="0"/>
              </a:rPr>
              <a:t> </a:t>
            </a:r>
            <a:r>
              <a:rPr lang="it-IT" sz="1400" dirty="0" smtClean="0">
                <a:latin typeface="Arial" panose="020B0604020202020204" pitchFamily="34" charset="0"/>
                <a:cs typeface="Arial" panose="020B0604020202020204" pitchFamily="34" charset="0"/>
              </a:rPr>
              <a:t>                                                                                                               fare, anzi, deve sostenerlo anche </a:t>
            </a:r>
            <a:r>
              <a:rPr lang="it-IT" sz="1400" dirty="0" err="1" smtClean="0">
                <a:latin typeface="Arial" panose="020B0604020202020204" pitchFamily="34" charset="0"/>
                <a:cs typeface="Arial" panose="020B0604020202020204" pitchFamily="34" charset="0"/>
              </a:rPr>
              <a:t>finan</a:t>
            </a:r>
            <a:r>
              <a:rPr lang="it-IT" sz="1400" dirty="0" smtClean="0">
                <a:latin typeface="Arial" panose="020B0604020202020204" pitchFamily="34" charset="0"/>
                <a:cs typeface="Arial" panose="020B0604020202020204" pitchFamily="34" charset="0"/>
              </a:rPr>
              <a:t>-</a:t>
            </a:r>
            <a:endParaRPr lang="it-IT" sz="1400" dirty="0">
              <a:latin typeface="Arial" panose="020B0604020202020204" pitchFamily="34" charset="0"/>
              <a:cs typeface="Arial" panose="020B0604020202020204" pitchFamily="34" charset="0"/>
            </a:endParaRPr>
          </a:p>
          <a:p>
            <a:pPr marL="0" indent="0">
              <a:buNone/>
            </a:pPr>
            <a:r>
              <a:rPr lang="it-IT" sz="1400" dirty="0" smtClean="0">
                <a:latin typeface="Arial" panose="020B0604020202020204" pitchFamily="34" charset="0"/>
                <a:cs typeface="Arial" panose="020B0604020202020204" pitchFamily="34" charset="0"/>
              </a:rPr>
              <a:t>                                                                                                                </a:t>
            </a:r>
            <a:r>
              <a:rPr lang="it-IT" sz="1400" dirty="0" err="1" smtClean="0">
                <a:latin typeface="Arial" panose="020B0604020202020204" pitchFamily="34" charset="0"/>
                <a:cs typeface="Arial" panose="020B0604020202020204" pitchFamily="34" charset="0"/>
              </a:rPr>
              <a:t>ziariamente</a:t>
            </a:r>
            <a:r>
              <a:rPr lang="it-IT" sz="1400" dirty="0" smtClean="0">
                <a:latin typeface="Arial" panose="020B0604020202020204" pitchFamily="34" charset="0"/>
                <a:cs typeface="Arial" panose="020B0604020202020204" pitchFamily="34" charset="0"/>
              </a:rPr>
              <a:t>. </a:t>
            </a:r>
            <a:r>
              <a:rPr lang="it-IT" sz="1200" dirty="0" smtClean="0">
                <a:latin typeface="Arial" panose="020B0604020202020204" pitchFamily="34" charset="0"/>
                <a:cs typeface="Arial" panose="020B0604020202020204" pitchFamily="34" charset="0"/>
              </a:rPr>
              <a:t>TRATTATO MAASTRICHT ‘92)</a:t>
            </a:r>
            <a:endParaRPr lang="it-IT" sz="1400" dirty="0" smtClean="0">
              <a:latin typeface="Arial" panose="020B0604020202020204" pitchFamily="34" charset="0"/>
              <a:cs typeface="Arial" panose="020B0604020202020204" pitchFamily="34" charset="0"/>
            </a:endParaRPr>
          </a:p>
          <a:p>
            <a:pPr marL="0" indent="0">
              <a:buNone/>
            </a:pPr>
            <a:r>
              <a:rPr lang="it-IT" sz="1400" dirty="0">
                <a:latin typeface="Arial" panose="020B0604020202020204" pitchFamily="34" charset="0"/>
                <a:cs typeface="Arial" panose="020B0604020202020204" pitchFamily="34" charset="0"/>
              </a:rPr>
              <a:t> </a:t>
            </a:r>
            <a:r>
              <a:rPr lang="it-IT" sz="1400" dirty="0" smtClean="0">
                <a:latin typeface="Arial" panose="020B0604020202020204" pitchFamily="34" charset="0"/>
                <a:cs typeface="Arial" panose="020B0604020202020204" pitchFamily="34" charset="0"/>
              </a:rPr>
              <a:t>                                                                                                                   </a:t>
            </a:r>
            <a:endParaRPr lang="it-IT" sz="2000" dirty="0" smtClean="0">
              <a:latin typeface="Arial" panose="020B0604020202020204" pitchFamily="34" charset="0"/>
              <a:cs typeface="Arial" panose="020B0604020202020204" pitchFamily="34" charset="0"/>
            </a:endParaRPr>
          </a:p>
          <a:p>
            <a:pPr marL="0" indent="0">
              <a:buNone/>
            </a:pPr>
            <a:r>
              <a:rPr lang="it-IT" sz="2000" dirty="0">
                <a:latin typeface="Arial" panose="020B0604020202020204" pitchFamily="34" charset="0"/>
                <a:cs typeface="Arial" panose="020B0604020202020204" pitchFamily="34" charset="0"/>
              </a:rPr>
              <a:t> </a:t>
            </a:r>
            <a:r>
              <a:rPr lang="it-IT" sz="2000" dirty="0" smtClean="0">
                <a:latin typeface="Arial" panose="020B0604020202020204" pitchFamily="34" charset="0"/>
                <a:cs typeface="Arial" panose="020B0604020202020204" pitchFamily="34" charset="0"/>
              </a:rPr>
              <a:t>                                                                             </a:t>
            </a:r>
          </a:p>
          <a:p>
            <a:pPr marL="0" indent="0">
              <a:buNone/>
            </a:pPr>
            <a:endParaRPr lang="it-IT" sz="2000" dirty="0" smtClean="0">
              <a:latin typeface="Arial" panose="020B0604020202020204" pitchFamily="34" charset="0"/>
              <a:cs typeface="Arial" panose="020B0604020202020204" pitchFamily="34" charset="0"/>
            </a:endParaRPr>
          </a:p>
          <a:p>
            <a:pPr marL="0" indent="0">
              <a:buNone/>
            </a:pPr>
            <a:endParaRPr lang="it-IT" sz="2000" b="1" u="sng" dirty="0">
              <a:latin typeface="Arial" panose="020B0604020202020204" pitchFamily="34" charset="0"/>
              <a:cs typeface="Arial" panose="020B0604020202020204" pitchFamily="34" charset="0"/>
            </a:endParaRPr>
          </a:p>
          <a:p>
            <a:pPr marL="0" indent="0">
              <a:buNone/>
            </a:pPr>
            <a:endParaRPr lang="it-IT" sz="2000" dirty="0">
              <a:latin typeface="Arial" panose="020B0604020202020204" pitchFamily="34" charset="0"/>
              <a:cs typeface="Arial" panose="020B0604020202020204" pitchFamily="34" charset="0"/>
            </a:endParaRPr>
          </a:p>
        </p:txBody>
      </p:sp>
      <p:sp>
        <p:nvSpPr>
          <p:cNvPr id="4" name="Segnaposto piè di pagina 3"/>
          <p:cNvSpPr>
            <a:spLocks noGrp="1"/>
          </p:cNvSpPr>
          <p:nvPr>
            <p:ph type="ftr" sz="quarter" idx="11"/>
          </p:nvPr>
        </p:nvSpPr>
        <p:spPr/>
        <p:txBody>
          <a:bodyPr/>
          <a:lstStyle/>
          <a:p>
            <a:r>
              <a:rPr lang="it-IT" smtClean="0"/>
              <a:t>SVT dott.ssa PATRIZIA LIFONSO</a:t>
            </a:r>
            <a:endParaRPr lang="it-IT"/>
          </a:p>
        </p:txBody>
      </p:sp>
      <p:sp>
        <p:nvSpPr>
          <p:cNvPr id="5" name="Parentesi graffa aperta 4"/>
          <p:cNvSpPr/>
          <p:nvPr/>
        </p:nvSpPr>
        <p:spPr>
          <a:xfrm>
            <a:off x="5076056" y="3140968"/>
            <a:ext cx="947536" cy="2293405"/>
          </a:xfrm>
          <a:prstGeom prst="leftBrace">
            <a:avLst>
              <a:gd name="adj1" fmla="val 0"/>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Tree>
    <p:extLst>
      <p:ext uri="{BB962C8B-B14F-4D97-AF65-F5344CB8AC3E}">
        <p14:creationId xmlns:p14="http://schemas.microsoft.com/office/powerpoint/2010/main" val="204894275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547</TotalTime>
  <Words>1407</Words>
  <Application>Microsoft Office PowerPoint</Application>
  <PresentationFormat>Presentazione su schermo (4:3)</PresentationFormat>
  <Paragraphs>174</Paragraphs>
  <Slides>16</Slides>
  <Notes>0</Notes>
  <HiddenSlides>0</HiddenSlides>
  <MMClips>0</MMClips>
  <ScaleCrop>false</ScaleCrop>
  <HeadingPairs>
    <vt:vector size="4" baseType="variant">
      <vt:variant>
        <vt:lpstr>Tema</vt:lpstr>
      </vt:variant>
      <vt:variant>
        <vt:i4>1</vt:i4>
      </vt:variant>
      <vt:variant>
        <vt:lpstr>Titoli diapositive</vt:lpstr>
      </vt:variant>
      <vt:variant>
        <vt:i4>16</vt:i4>
      </vt:variant>
    </vt:vector>
  </HeadingPairs>
  <TitlesOfParts>
    <vt:vector size="17" baseType="lpstr">
      <vt:lpstr>Tema di Office</vt:lpstr>
      <vt:lpstr>LA RELAZIONE EDUCATIVA IN CONTESTI SCOLASTICI INCLUSIVI CON RIFERIMENTO A TUTTI I PROTAGONISTI DELLA RETE EDUCATIVA E FORMATIVA</vt:lpstr>
      <vt:lpstr>LA COLLABORAZIONE COME FORMA DI POLITICA EDUCATIVA</vt:lpstr>
      <vt:lpstr>LA SCUOLA INCLUSIVA</vt:lpstr>
      <vt:lpstr>SCUOLA INCLUSIVA FRUTTO DI AZIONI DI SISTEMA</vt:lpstr>
      <vt:lpstr>LE POLITICHE EDUCATIVE</vt:lpstr>
      <vt:lpstr>COSTITUZIONE REPUBBLICA ITALIANA ( 1.1.1948)</vt:lpstr>
      <vt:lpstr>L’ AUTONOMIA SCOLASTICA</vt:lpstr>
      <vt:lpstr>AUTONOMIA SCOLASTICA</vt:lpstr>
      <vt:lpstr>AUTONOMIA SCOLASTICA</vt:lpstr>
      <vt:lpstr>AUTONOMIA SCOLASTICA</vt:lpstr>
      <vt:lpstr>IL DIRITTO  E LE RISPOSTE  INCLUSIVE E DI RETE </vt:lpstr>
      <vt:lpstr>IL DIRITTO E LE RISPOSTE INCLUSIVE E DI RETE </vt:lpstr>
      <vt:lpstr>LA CARTA DEI SERVIZI SCOLASTICI</vt:lpstr>
      <vt:lpstr>IL PATTO EDUCATIVO DI CORRESPONSABILITA’</vt:lpstr>
      <vt:lpstr>LA RETE CON IL TERRITORIO</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RELAZIONE EDUCATIVA IN CONTESTI SCOLASTICI INCLUSIVI CON RIFERIMENTO A TUTTI I PROTAGONISTI DELLA RETE EDUCATIVA E FORMATIVA</dc:title>
  <dc:creator>Patrizia</dc:creator>
  <cp:lastModifiedBy>Utente</cp:lastModifiedBy>
  <cp:revision>49</cp:revision>
  <dcterms:created xsi:type="dcterms:W3CDTF">2018-01-26T16:12:20Z</dcterms:created>
  <dcterms:modified xsi:type="dcterms:W3CDTF">2018-02-03T10:43:58Z</dcterms:modified>
</cp:coreProperties>
</file>